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Default Extension="xlsx" ContentType="application/vnd.openxmlformats-officedocument.spreadsheetml.sheet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16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notesSlides/notesSlide22.xml" ContentType="application/vnd.openxmlformats-officedocument.presentationml.notesSlide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34"/>
  </p:notesMasterIdLst>
  <p:handoutMasterIdLst>
    <p:handoutMasterId r:id="rId35"/>
  </p:handoutMasterIdLst>
  <p:sldIdLst>
    <p:sldId id="256" r:id="rId2"/>
    <p:sldId id="273" r:id="rId3"/>
    <p:sldId id="376" r:id="rId4"/>
    <p:sldId id="378" r:id="rId5"/>
    <p:sldId id="389" r:id="rId6"/>
    <p:sldId id="379" r:id="rId7"/>
    <p:sldId id="380" r:id="rId8"/>
    <p:sldId id="390" r:id="rId9"/>
    <p:sldId id="382" r:id="rId10"/>
    <p:sldId id="385" r:id="rId11"/>
    <p:sldId id="391" r:id="rId12"/>
    <p:sldId id="384" r:id="rId13"/>
    <p:sldId id="383" r:id="rId14"/>
    <p:sldId id="392" r:id="rId15"/>
    <p:sldId id="386" r:id="rId16"/>
    <p:sldId id="387" r:id="rId17"/>
    <p:sldId id="393" r:id="rId18"/>
    <p:sldId id="388" r:id="rId19"/>
    <p:sldId id="377" r:id="rId20"/>
    <p:sldId id="394" r:id="rId21"/>
    <p:sldId id="403" r:id="rId22"/>
    <p:sldId id="395" r:id="rId23"/>
    <p:sldId id="404" r:id="rId24"/>
    <p:sldId id="396" r:id="rId25"/>
    <p:sldId id="397" r:id="rId26"/>
    <p:sldId id="405" r:id="rId27"/>
    <p:sldId id="402" r:id="rId28"/>
    <p:sldId id="401" r:id="rId29"/>
    <p:sldId id="406" r:id="rId30"/>
    <p:sldId id="400" r:id="rId31"/>
    <p:sldId id="407" r:id="rId32"/>
    <p:sldId id="271" r:id="rId33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CC"/>
    <a:srgbClr val="3333FF"/>
    <a:srgbClr val="3399FF"/>
  </p:clrMru>
</p:presentationPr>
</file>

<file path=ppt/tableStyles.xml><?xml version="1.0" encoding="utf-8"?>
<a:tblStyleLst xmlns:a="http://schemas.openxmlformats.org/drawingml/2006/main" def="{5C22544A-7EE6-4342-B048-85BDC9FD1C3A}"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62" autoAdjust="0"/>
    <p:restoredTop sz="97711" autoAdjust="0"/>
  </p:normalViewPr>
  <p:slideViewPr>
    <p:cSldViewPr>
      <p:cViewPr>
        <p:scale>
          <a:sx n="87" d="100"/>
          <a:sy n="87" d="100"/>
        </p:scale>
        <p:origin x="-666" y="3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2052" y="-96"/>
      </p:cViewPr>
      <p:guideLst>
        <p:guide orient="horz" pos="3156"/>
        <p:guide pos="217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43377515310586223"/>
          <c:y val="0"/>
          <c:w val="0.56622484689413899"/>
          <c:h val="0.99927209608331702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chemeClr val="accent1"/>
            </a:solidFill>
          </c:spPr>
          <c:dLbls>
            <c:showVal val="1"/>
          </c:dLbls>
          <c:cat>
            <c:strRef>
              <c:f>Лист1!$A$2:$A$9</c:f>
              <c:strCache>
                <c:ptCount val="8"/>
                <c:pt idx="0">
                  <c:v>Из телевидения, радио, прессы</c:v>
                </c:pt>
                <c:pt idx="1">
                  <c:v>От знакомых, родственников, коллег по работе</c:v>
                </c:pt>
                <c:pt idx="2">
                  <c:v>Из сети Интернет</c:v>
                </c:pt>
                <c:pt idx="3">
                  <c:v>Из наружной рекламы</c:v>
                </c:pt>
                <c:pt idx="4">
                  <c:v>От участников (членов) общественных организаций</c:v>
                </c:pt>
                <c:pt idx="5">
                  <c:v>Из раздаточных материалов (буклетов, листовок)</c:v>
                </c:pt>
                <c:pt idx="6">
                  <c:v>Иное</c:v>
                </c:pt>
                <c:pt idx="7">
                  <c:v>Затруднились ответить</c:v>
                </c:pt>
              </c:strCache>
            </c:strRef>
          </c:cat>
          <c:val>
            <c:numRef>
              <c:f>Лист1!$B$2:$B$9</c:f>
              <c:numCache>
                <c:formatCode>0.0</c:formatCode>
                <c:ptCount val="8"/>
                <c:pt idx="0">
                  <c:v>60.8</c:v>
                </c:pt>
                <c:pt idx="1">
                  <c:v>43.8</c:v>
                </c:pt>
                <c:pt idx="2">
                  <c:v>23.4</c:v>
                </c:pt>
                <c:pt idx="3">
                  <c:v>13.4</c:v>
                </c:pt>
                <c:pt idx="4">
                  <c:v>10.6</c:v>
                </c:pt>
                <c:pt idx="5">
                  <c:v>9.8000000000000007</c:v>
                </c:pt>
                <c:pt idx="6">
                  <c:v>1.5</c:v>
                </c:pt>
                <c:pt idx="7">
                  <c:v>9.2000000000000011</c:v>
                </c:pt>
              </c:numCache>
            </c:numRef>
          </c:val>
        </c:ser>
        <c:axId val="40413056"/>
        <c:axId val="40414592"/>
      </c:barChart>
      <c:catAx>
        <c:axId val="40413056"/>
        <c:scaling>
          <c:orientation val="maxMin"/>
        </c:scaling>
        <c:axPos val="l"/>
        <c:tickLblPos val="nextTo"/>
        <c:spPr>
          <a:ln>
            <a:noFill/>
          </a:ln>
        </c:spPr>
        <c:crossAx val="40414592"/>
        <c:crosses val="autoZero"/>
        <c:auto val="1"/>
        <c:lblAlgn val="ctr"/>
        <c:lblOffset val="100"/>
      </c:catAx>
      <c:valAx>
        <c:axId val="40414592"/>
        <c:scaling>
          <c:orientation val="minMax"/>
        </c:scaling>
        <c:delete val="1"/>
        <c:axPos val="t"/>
        <c:numFmt formatCode="0.0" sourceLinked="1"/>
        <c:tickLblPos val="nextTo"/>
        <c:crossAx val="40413056"/>
        <c:crosses val="autoZero"/>
        <c:crossBetween val="between"/>
      </c:valAx>
    </c:plotArea>
    <c:plotVisOnly val="1"/>
  </c:chart>
  <c:spPr>
    <a:ln>
      <a:solidFill>
        <a:sysClr val="window" lastClr="FFFFFF">
          <a:lumMod val="50000"/>
        </a:sysClr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28794181977252842"/>
          <c:y val="0"/>
          <c:w val="0.69585447652376953"/>
          <c:h val="0.87567520726575965"/>
        </c:manualLayout>
      </c:layout>
      <c:barChart>
        <c:barDir val="bar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Участвуют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В целом по Костромской области</c:v>
                </c:pt>
                <c:pt idx="1">
                  <c:v>Городской округ Кострома</c:v>
                </c:pt>
                <c:pt idx="2">
                  <c:v>Другие муниципальные образования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10.350584307178657</c:v>
                </c:pt>
                <c:pt idx="1">
                  <c:v>8.0487804878048639</c:v>
                </c:pt>
                <c:pt idx="2">
                  <c:v>15.343915343915343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Знают</c:v>
                </c:pt>
              </c:strCache>
            </c:strRef>
          </c:tx>
          <c:spPr>
            <a:solidFill>
              <a:schemeClr val="accent1"/>
            </a:solidFill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В целом по Костромской области</c:v>
                </c:pt>
                <c:pt idx="1">
                  <c:v>Городской округ Кострома</c:v>
                </c:pt>
                <c:pt idx="2">
                  <c:v>Другие муниципальные образования</c:v>
                </c:pt>
              </c:strCache>
            </c:strRef>
          </c:cat>
          <c:val>
            <c:numRef>
              <c:f>Лист1!$C$2:$C$4</c:f>
              <c:numCache>
                <c:formatCode>0.0</c:formatCode>
                <c:ptCount val="3"/>
                <c:pt idx="0">
                  <c:v>28.547579298831366</c:v>
                </c:pt>
                <c:pt idx="1">
                  <c:v>29.268292682926781</c:v>
                </c:pt>
                <c:pt idx="2">
                  <c:v>26.984126984126942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Что-то слышали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В целом по Костромской области</c:v>
                </c:pt>
                <c:pt idx="1">
                  <c:v>Городской округ Кострома</c:v>
                </c:pt>
                <c:pt idx="2">
                  <c:v>Другие муниципальные образования</c:v>
                </c:pt>
              </c:strCache>
            </c:strRef>
          </c:cat>
          <c:val>
            <c:numRef>
              <c:f>Лист1!$D$2:$D$4</c:f>
              <c:numCache>
                <c:formatCode>0.0</c:formatCode>
                <c:ptCount val="3"/>
                <c:pt idx="0">
                  <c:v>34.056761268781294</c:v>
                </c:pt>
                <c:pt idx="1">
                  <c:v>33.902439024390247</c:v>
                </c:pt>
                <c:pt idx="2">
                  <c:v>34.391534391534393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Ничего не знают</c:v>
                </c:pt>
              </c:strCache>
            </c:strRef>
          </c:tx>
          <c:spPr>
            <a:solidFill>
              <a:schemeClr val="accent2"/>
            </a:solidFill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В целом по Костромской области</c:v>
                </c:pt>
                <c:pt idx="1">
                  <c:v>Городской округ Кострома</c:v>
                </c:pt>
                <c:pt idx="2">
                  <c:v>Другие муниципальные образования</c:v>
                </c:pt>
              </c:strCache>
            </c:strRef>
          </c:cat>
          <c:val>
            <c:numRef>
              <c:f>Лист1!$E$2:$E$4</c:f>
              <c:numCache>
                <c:formatCode>0.0</c:formatCode>
                <c:ptCount val="3"/>
                <c:pt idx="0">
                  <c:v>25.208681135225344</c:v>
                </c:pt>
                <c:pt idx="1">
                  <c:v>26.097560975609756</c:v>
                </c:pt>
                <c:pt idx="2">
                  <c:v>23.280423280423221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Затруднились ответить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В целом по Костромской области</c:v>
                </c:pt>
                <c:pt idx="1">
                  <c:v>Городской округ Кострома</c:v>
                </c:pt>
                <c:pt idx="2">
                  <c:v>Другие муниципальные образования</c:v>
                </c:pt>
              </c:strCache>
            </c:strRef>
          </c:cat>
          <c:val>
            <c:numRef>
              <c:f>Лист1!$F$2:$F$4</c:f>
              <c:numCache>
                <c:formatCode>0.0</c:formatCode>
                <c:ptCount val="3"/>
                <c:pt idx="0">
                  <c:v>1.8363939899833068</c:v>
                </c:pt>
                <c:pt idx="1">
                  <c:v>2.6829268292682928</c:v>
                </c:pt>
              </c:numCache>
            </c:numRef>
          </c:val>
        </c:ser>
        <c:overlap val="100"/>
        <c:axId val="40758656"/>
        <c:axId val="60572800"/>
      </c:barChart>
      <c:catAx>
        <c:axId val="40758656"/>
        <c:scaling>
          <c:orientation val="maxMin"/>
        </c:scaling>
        <c:axPos val="l"/>
        <c:tickLblPos val="nextTo"/>
        <c:spPr>
          <a:ln>
            <a:noFill/>
          </a:ln>
        </c:spPr>
        <c:crossAx val="60572800"/>
        <c:crosses val="autoZero"/>
        <c:auto val="1"/>
        <c:lblAlgn val="ctr"/>
        <c:lblOffset val="100"/>
      </c:catAx>
      <c:valAx>
        <c:axId val="60572800"/>
        <c:scaling>
          <c:orientation val="minMax"/>
        </c:scaling>
        <c:delete val="1"/>
        <c:axPos val="t"/>
        <c:numFmt formatCode="0%" sourceLinked="1"/>
        <c:tickLblPos val="nextTo"/>
        <c:crossAx val="4075865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"/>
          <c:y val="0.90636903720368356"/>
          <c:w val="0.99953703703703656"/>
          <c:h val="7.6541432320959876E-2"/>
        </c:manualLayout>
      </c:layout>
    </c:legend>
    <c:plotVisOnly val="1"/>
  </c:chart>
  <c:spPr>
    <a:ln>
      <a:solidFill>
        <a:schemeClr val="bg1">
          <a:lumMod val="50000"/>
        </a:schemeClr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28794181977252842"/>
          <c:y val="0"/>
          <c:w val="0.69585447652376986"/>
          <c:h val="0.85874399033454318"/>
        </c:manualLayout>
      </c:layout>
      <c:barChart>
        <c:barDir val="bar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Да, доверяют</c:v>
                </c:pt>
              </c:strCache>
            </c:strRef>
          </c:tx>
          <c:spPr>
            <a:solidFill>
              <a:schemeClr val="accent1"/>
            </a:solidFill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В целом по Костромской области</c:v>
                </c:pt>
                <c:pt idx="1">
                  <c:v>Городской округ Кострома</c:v>
                </c:pt>
                <c:pt idx="2">
                  <c:v>Другие муниципальные образования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68.896321070234109</c:v>
                </c:pt>
                <c:pt idx="1">
                  <c:v>66.421568627450981</c:v>
                </c:pt>
                <c:pt idx="2">
                  <c:v>74.21052631578948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Нет, не доверяют</c:v>
                </c:pt>
              </c:strCache>
            </c:strRef>
          </c:tx>
          <c:spPr>
            <a:solidFill>
              <a:schemeClr val="accent2"/>
            </a:solidFill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В целом по Костромской области</c:v>
                </c:pt>
                <c:pt idx="1">
                  <c:v>Городской округ Кострома</c:v>
                </c:pt>
                <c:pt idx="2">
                  <c:v>Другие муниципальные образования</c:v>
                </c:pt>
              </c:strCache>
            </c:strRef>
          </c:cat>
          <c:val>
            <c:numRef>
              <c:f>Лист1!$C$2:$C$4</c:f>
              <c:numCache>
                <c:formatCode>0.0</c:formatCode>
                <c:ptCount val="3"/>
                <c:pt idx="0">
                  <c:v>12.54180602006689</c:v>
                </c:pt>
                <c:pt idx="1">
                  <c:v>11.764705882352942</c:v>
                </c:pt>
                <c:pt idx="2">
                  <c:v>14.210526315789474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Затруднились ответить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В целом по Костромской области</c:v>
                </c:pt>
                <c:pt idx="1">
                  <c:v>Городской округ Кострома</c:v>
                </c:pt>
                <c:pt idx="2">
                  <c:v>Другие муниципальные образования</c:v>
                </c:pt>
              </c:strCache>
            </c:strRef>
          </c:cat>
          <c:val>
            <c:numRef>
              <c:f>Лист1!$D$2:$D$4</c:f>
              <c:numCache>
                <c:formatCode>0.0</c:formatCode>
                <c:ptCount val="3"/>
                <c:pt idx="0">
                  <c:v>18.561872909698998</c:v>
                </c:pt>
                <c:pt idx="1">
                  <c:v>21.813725490196095</c:v>
                </c:pt>
                <c:pt idx="2">
                  <c:v>11.578947368421053</c:v>
                </c:pt>
              </c:numCache>
            </c:numRef>
          </c:val>
        </c:ser>
        <c:overlap val="100"/>
        <c:axId val="60690816"/>
        <c:axId val="60692352"/>
      </c:barChart>
      <c:catAx>
        <c:axId val="60690816"/>
        <c:scaling>
          <c:orientation val="maxMin"/>
        </c:scaling>
        <c:axPos val="l"/>
        <c:tickLblPos val="nextTo"/>
        <c:spPr>
          <a:ln>
            <a:noFill/>
          </a:ln>
        </c:spPr>
        <c:crossAx val="60692352"/>
        <c:crosses val="autoZero"/>
        <c:auto val="1"/>
        <c:lblAlgn val="ctr"/>
        <c:lblOffset val="100"/>
      </c:catAx>
      <c:valAx>
        <c:axId val="60692352"/>
        <c:scaling>
          <c:orientation val="minMax"/>
        </c:scaling>
        <c:delete val="1"/>
        <c:axPos val="t"/>
        <c:numFmt formatCode="0%" sourceLinked="1"/>
        <c:tickLblPos val="nextTo"/>
        <c:crossAx val="6069081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"/>
          <c:y val="0.88097221180685747"/>
          <c:w val="1"/>
          <c:h val="0.10315477232012669"/>
        </c:manualLayout>
      </c:layout>
    </c:legend>
    <c:plotVisOnly val="1"/>
  </c:chart>
  <c:spPr>
    <a:ln>
      <a:solidFill>
        <a:schemeClr val="bg1">
          <a:lumMod val="50000"/>
        </a:schemeClr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28794181977252842"/>
          <c:y val="0"/>
          <c:w val="0.69585447652377164"/>
          <c:h val="0.85874399033454418"/>
        </c:manualLayout>
      </c:layout>
      <c:barChart>
        <c:barDir val="bar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Да</c:v>
                </c:pt>
              </c:strCache>
            </c:strRef>
          </c:tx>
          <c:spPr>
            <a:solidFill>
              <a:schemeClr val="accent1"/>
            </a:solidFill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В целом по Костромской области</c:v>
                </c:pt>
                <c:pt idx="1">
                  <c:v>Городской округ Кострома</c:v>
                </c:pt>
                <c:pt idx="2">
                  <c:v>Другие муниципальные образования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13.18864774624374</c:v>
                </c:pt>
                <c:pt idx="1">
                  <c:v>11.980440097799523</c:v>
                </c:pt>
                <c:pt idx="2">
                  <c:v>15.789473684210511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Скорее да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В целом по Костромской области</c:v>
                </c:pt>
                <c:pt idx="1">
                  <c:v>Городской округ Кострома</c:v>
                </c:pt>
                <c:pt idx="2">
                  <c:v>Другие муниципальные образования</c:v>
                </c:pt>
              </c:strCache>
            </c:strRef>
          </c:cat>
          <c:val>
            <c:numRef>
              <c:f>Лист1!$C$2:$C$4</c:f>
              <c:numCache>
                <c:formatCode>0.0</c:formatCode>
                <c:ptCount val="3"/>
                <c:pt idx="0">
                  <c:v>18.363939899833035</c:v>
                </c:pt>
                <c:pt idx="1">
                  <c:v>21.026894865525673</c:v>
                </c:pt>
                <c:pt idx="2">
                  <c:v>12.631578947368418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Скорее нет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В целом по Костромской области</c:v>
                </c:pt>
                <c:pt idx="1">
                  <c:v>Городской округ Кострома</c:v>
                </c:pt>
                <c:pt idx="2">
                  <c:v>Другие муниципальные образования</c:v>
                </c:pt>
              </c:strCache>
            </c:strRef>
          </c:cat>
          <c:val>
            <c:numRef>
              <c:f>Лист1!$D$2:$D$4</c:f>
              <c:numCache>
                <c:formatCode>0.0</c:formatCode>
                <c:ptCount val="3"/>
                <c:pt idx="0">
                  <c:v>46.911519198664401</c:v>
                </c:pt>
                <c:pt idx="1">
                  <c:v>44.009779951100242</c:v>
                </c:pt>
                <c:pt idx="2">
                  <c:v>53.157894736842024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Нет</c:v>
                </c:pt>
              </c:strCache>
            </c:strRef>
          </c:tx>
          <c:spPr>
            <a:solidFill>
              <a:schemeClr val="accent2"/>
            </a:solidFill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В целом по Костромской области</c:v>
                </c:pt>
                <c:pt idx="1">
                  <c:v>Городской округ Кострома</c:v>
                </c:pt>
                <c:pt idx="2">
                  <c:v>Другие муниципальные образования</c:v>
                </c:pt>
              </c:strCache>
            </c:strRef>
          </c:cat>
          <c:val>
            <c:numRef>
              <c:f>Лист1!$E$2:$E$4</c:f>
              <c:numCache>
                <c:formatCode>0.0</c:formatCode>
                <c:ptCount val="3"/>
                <c:pt idx="0">
                  <c:v>16.19365609348915</c:v>
                </c:pt>
                <c:pt idx="1">
                  <c:v>16.136919315403443</c:v>
                </c:pt>
                <c:pt idx="2">
                  <c:v>16.315789473684209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Затруднились ответить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В целом по Костромской области</c:v>
                </c:pt>
                <c:pt idx="1">
                  <c:v>Городской округ Кострома</c:v>
                </c:pt>
                <c:pt idx="2">
                  <c:v>Другие муниципальные образования</c:v>
                </c:pt>
              </c:strCache>
            </c:strRef>
          </c:cat>
          <c:val>
            <c:numRef>
              <c:f>Лист1!$F$2:$F$4</c:f>
              <c:numCache>
                <c:formatCode>0.0</c:formatCode>
                <c:ptCount val="3"/>
                <c:pt idx="0">
                  <c:v>5.342237061769616</c:v>
                </c:pt>
                <c:pt idx="1">
                  <c:v>6.8459657701711487</c:v>
                </c:pt>
                <c:pt idx="2">
                  <c:v>2.1052631578947372</c:v>
                </c:pt>
              </c:numCache>
            </c:numRef>
          </c:val>
        </c:ser>
        <c:overlap val="100"/>
        <c:axId val="61502208"/>
        <c:axId val="61503744"/>
      </c:barChart>
      <c:catAx>
        <c:axId val="61502208"/>
        <c:scaling>
          <c:orientation val="maxMin"/>
        </c:scaling>
        <c:axPos val="l"/>
        <c:tickLblPos val="nextTo"/>
        <c:spPr>
          <a:ln>
            <a:noFill/>
          </a:ln>
        </c:spPr>
        <c:crossAx val="61503744"/>
        <c:crosses val="autoZero"/>
        <c:auto val="1"/>
        <c:lblAlgn val="ctr"/>
        <c:lblOffset val="100"/>
      </c:catAx>
      <c:valAx>
        <c:axId val="61503744"/>
        <c:scaling>
          <c:orientation val="minMax"/>
        </c:scaling>
        <c:delete val="1"/>
        <c:axPos val="t"/>
        <c:numFmt formatCode="0%" sourceLinked="1"/>
        <c:tickLblPos val="nextTo"/>
        <c:crossAx val="6150220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"/>
          <c:y val="0.89367062450527091"/>
          <c:w val="0.99997448235637265"/>
          <c:h val="7.6541432320959876E-2"/>
        </c:manualLayout>
      </c:layout>
    </c:legend>
    <c:plotVisOnly val="1"/>
  </c:chart>
  <c:spPr>
    <a:ln>
      <a:solidFill>
        <a:schemeClr val="bg1">
          <a:lumMod val="50000"/>
        </a:schemeClr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28794181977252842"/>
          <c:y val="0"/>
          <c:w val="0.69585447652377219"/>
          <c:h val="0.78255351414406538"/>
        </c:manualLayout>
      </c:layout>
      <c:barChart>
        <c:barDir val="bar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Нет никаких результатов</c:v>
                </c:pt>
              </c:strCache>
            </c:strRef>
          </c:tx>
          <c:spPr>
            <a:solidFill>
              <a:schemeClr val="accent2"/>
            </a:solidFill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В целом по Костромской области</c:v>
                </c:pt>
                <c:pt idx="1">
                  <c:v>Городской округ Кострома</c:v>
                </c:pt>
                <c:pt idx="2">
                  <c:v>Другие муниципальные образования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19.33333333333329</c:v>
                </c:pt>
                <c:pt idx="1">
                  <c:v>19.75609756097559</c:v>
                </c:pt>
                <c:pt idx="2">
                  <c:v>18.421052631578917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Можно вспомнить какие-то незначительные вещи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В целом по Костромской области</c:v>
                </c:pt>
                <c:pt idx="1">
                  <c:v>Городской округ Кострома</c:v>
                </c:pt>
                <c:pt idx="2">
                  <c:v>Другие муниципальные образования</c:v>
                </c:pt>
              </c:strCache>
            </c:strRef>
          </c:cat>
          <c:val>
            <c:numRef>
              <c:f>Лист1!$C$2:$C$4</c:f>
              <c:numCache>
                <c:formatCode>0.0</c:formatCode>
                <c:ptCount val="3"/>
                <c:pt idx="0">
                  <c:v>37.166666666666579</c:v>
                </c:pt>
                <c:pt idx="1">
                  <c:v>37.317073170731653</c:v>
                </c:pt>
                <c:pt idx="2">
                  <c:v>36.842105263157912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Да и достаточно много</c:v>
                </c:pt>
              </c:strCache>
            </c:strRef>
          </c:tx>
          <c:spPr>
            <a:solidFill>
              <a:schemeClr val="accent1"/>
            </a:solidFill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В целом по Костромской области</c:v>
                </c:pt>
                <c:pt idx="1">
                  <c:v>Городской округ Кострома</c:v>
                </c:pt>
                <c:pt idx="2">
                  <c:v>Другие муниципальные образования</c:v>
                </c:pt>
              </c:strCache>
            </c:strRef>
          </c:cat>
          <c:val>
            <c:numRef>
              <c:f>Лист1!$D$2:$D$4</c:f>
              <c:numCache>
                <c:formatCode>0.0</c:formatCode>
                <c:ptCount val="3"/>
                <c:pt idx="0">
                  <c:v>15.833333333333334</c:v>
                </c:pt>
                <c:pt idx="1">
                  <c:v>13.414634146341466</c:v>
                </c:pt>
                <c:pt idx="2">
                  <c:v>21.05263157894732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Затруднились ответить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В целом по Костромской области</c:v>
                </c:pt>
                <c:pt idx="1">
                  <c:v>Городской округ Кострома</c:v>
                </c:pt>
                <c:pt idx="2">
                  <c:v>Другие муниципальные образования</c:v>
                </c:pt>
              </c:strCache>
            </c:strRef>
          </c:cat>
          <c:val>
            <c:numRef>
              <c:f>Лист1!$E$2:$E$4</c:f>
              <c:numCache>
                <c:formatCode>0.0</c:formatCode>
                <c:ptCount val="3"/>
                <c:pt idx="0">
                  <c:v>27.666666666666668</c:v>
                </c:pt>
                <c:pt idx="1">
                  <c:v>29.51219512195123</c:v>
                </c:pt>
                <c:pt idx="2">
                  <c:v>23.684210526315788</c:v>
                </c:pt>
              </c:numCache>
            </c:numRef>
          </c:val>
        </c:ser>
        <c:overlap val="100"/>
        <c:axId val="70548096"/>
        <c:axId val="70562176"/>
      </c:barChart>
      <c:catAx>
        <c:axId val="70548096"/>
        <c:scaling>
          <c:orientation val="maxMin"/>
        </c:scaling>
        <c:axPos val="l"/>
        <c:tickLblPos val="nextTo"/>
        <c:spPr>
          <a:ln>
            <a:noFill/>
          </a:ln>
        </c:spPr>
        <c:crossAx val="70562176"/>
        <c:crosses val="autoZero"/>
        <c:auto val="1"/>
        <c:lblAlgn val="ctr"/>
        <c:lblOffset val="100"/>
      </c:catAx>
      <c:valAx>
        <c:axId val="70562176"/>
        <c:scaling>
          <c:orientation val="minMax"/>
        </c:scaling>
        <c:delete val="1"/>
        <c:axPos val="t"/>
        <c:numFmt formatCode="0%" sourceLinked="1"/>
        <c:tickLblPos val="nextTo"/>
        <c:crossAx val="7054809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"/>
          <c:y val="0.77091930175394741"/>
          <c:w val="0.99997448235637265"/>
          <c:h val="0.19929275507228283"/>
        </c:manualLayout>
      </c:layout>
    </c:legend>
    <c:plotVisOnly val="1"/>
  </c:chart>
  <c:spPr>
    <a:ln>
      <a:solidFill>
        <a:schemeClr val="bg1">
          <a:lumMod val="50000"/>
        </a:schemeClr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28794181977252842"/>
          <c:y val="0"/>
          <c:w val="0.69585447652377286"/>
          <c:h val="0.82911436070491096"/>
        </c:manualLayout>
      </c:layout>
      <c:barChart>
        <c:barDir val="bar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Положительно</c:v>
                </c:pt>
              </c:strCache>
            </c:strRef>
          </c:tx>
          <c:spPr>
            <a:solidFill>
              <a:schemeClr val="accent1"/>
            </a:solidFill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В целом по Костромской области</c:v>
                </c:pt>
                <c:pt idx="1">
                  <c:v>Городской округ Кострома</c:v>
                </c:pt>
                <c:pt idx="2">
                  <c:v>Другие муниципальные образования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7.5125208681135156</c:v>
                </c:pt>
                <c:pt idx="1">
                  <c:v>5.867970660146689</c:v>
                </c:pt>
                <c:pt idx="2">
                  <c:v>11.052631578947393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Скорее положительно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В целом по Костромской области</c:v>
                </c:pt>
                <c:pt idx="1">
                  <c:v>Городской округ Кострома</c:v>
                </c:pt>
                <c:pt idx="2">
                  <c:v>Другие муниципальные образования</c:v>
                </c:pt>
              </c:strCache>
            </c:strRef>
          </c:cat>
          <c:val>
            <c:numRef>
              <c:f>Лист1!$C$2:$C$4</c:f>
              <c:numCache>
                <c:formatCode>0.0</c:formatCode>
                <c:ptCount val="3"/>
                <c:pt idx="0">
                  <c:v>20.868113522537534</c:v>
                </c:pt>
                <c:pt idx="1">
                  <c:v>20.537897310513468</c:v>
                </c:pt>
                <c:pt idx="2">
                  <c:v>21.57894736842103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Скорее отрицательно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/>
                      <a:t>5</a:t>
                    </a:r>
                    <a:endParaRPr lang="en-US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/>
                      <a:t>1</a:t>
                    </a:r>
                    <a:endParaRPr lang="en-US"/>
                  </a:p>
                </c:rich>
              </c:tx>
              <c:showVal val="1"/>
            </c:dLbl>
            <c:showVal val="1"/>
          </c:dLbls>
          <c:cat>
            <c:strRef>
              <c:f>Лист1!$A$2:$A$4</c:f>
              <c:strCache>
                <c:ptCount val="3"/>
                <c:pt idx="0">
                  <c:v>В целом по Костромской области</c:v>
                </c:pt>
                <c:pt idx="1">
                  <c:v>Городской округ Кострома</c:v>
                </c:pt>
                <c:pt idx="2">
                  <c:v>Другие муниципальные образования</c:v>
                </c:pt>
              </c:strCache>
            </c:strRef>
          </c:cat>
          <c:val>
            <c:numRef>
              <c:f>Лист1!$D$2:$D$4</c:f>
              <c:numCache>
                <c:formatCode>0.0</c:formatCode>
                <c:ptCount val="3"/>
                <c:pt idx="0">
                  <c:v>3.8397328881469144</c:v>
                </c:pt>
                <c:pt idx="1">
                  <c:v>5.1344743276283547</c:v>
                </c:pt>
                <c:pt idx="2">
                  <c:v>1.0526315789473684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Отрицательно</c:v>
                </c:pt>
              </c:strCache>
            </c:strRef>
          </c:tx>
          <c:spPr>
            <a:solidFill>
              <a:schemeClr val="accent2"/>
            </a:solidFill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/>
                      <a:t>3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/>
                      <a:t>3</a:t>
                    </a:r>
                    <a:endParaRPr lang="en-US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/>
                      <a:t>1</a:t>
                    </a:r>
                    <a:endParaRPr lang="en-US"/>
                  </a:p>
                </c:rich>
              </c:tx>
              <c:showVal val="1"/>
            </c:dLbl>
            <c:showVal val="1"/>
          </c:dLbls>
          <c:cat>
            <c:strRef>
              <c:f>Лист1!$A$2:$A$4</c:f>
              <c:strCache>
                <c:ptCount val="3"/>
                <c:pt idx="0">
                  <c:v>В целом по Костромской области</c:v>
                </c:pt>
                <c:pt idx="1">
                  <c:v>Городской округ Кострома</c:v>
                </c:pt>
                <c:pt idx="2">
                  <c:v>Другие муниципальные образования</c:v>
                </c:pt>
              </c:strCache>
            </c:strRef>
          </c:cat>
          <c:val>
            <c:numRef>
              <c:f>Лист1!$E$2:$E$4</c:f>
              <c:numCache>
                <c:formatCode>0.0</c:formatCode>
                <c:ptCount val="3"/>
                <c:pt idx="0">
                  <c:v>2.6711185308848067</c:v>
                </c:pt>
                <c:pt idx="1">
                  <c:v>3.4229828850855744</c:v>
                </c:pt>
                <c:pt idx="2">
                  <c:v>1.0526315789473684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Ничего не знают о ее работе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В целом по Костромской области</c:v>
                </c:pt>
                <c:pt idx="1">
                  <c:v>Городской округ Кострома</c:v>
                </c:pt>
                <c:pt idx="2">
                  <c:v>Другие муниципальные образования</c:v>
                </c:pt>
              </c:strCache>
            </c:strRef>
          </c:cat>
          <c:val>
            <c:numRef>
              <c:f>Лист1!$F$2:$F$4</c:f>
              <c:numCache>
                <c:formatCode>0.0</c:formatCode>
                <c:ptCount val="3"/>
                <c:pt idx="0">
                  <c:v>65.108514190317194</c:v>
                </c:pt>
                <c:pt idx="1">
                  <c:v>65.036674816625776</c:v>
                </c:pt>
                <c:pt idx="2">
                  <c:v>65.263157894736779</c:v>
                </c:pt>
              </c:numCache>
            </c:numRef>
          </c:val>
        </c:ser>
        <c:overlap val="100"/>
        <c:axId val="56025088"/>
        <c:axId val="56026624"/>
      </c:barChart>
      <c:catAx>
        <c:axId val="56025088"/>
        <c:scaling>
          <c:orientation val="maxMin"/>
        </c:scaling>
        <c:axPos val="l"/>
        <c:tickLblPos val="nextTo"/>
        <c:spPr>
          <a:ln>
            <a:noFill/>
          </a:ln>
        </c:spPr>
        <c:crossAx val="56026624"/>
        <c:crosses val="autoZero"/>
        <c:auto val="1"/>
        <c:lblAlgn val="ctr"/>
        <c:lblOffset val="100"/>
      </c:catAx>
      <c:valAx>
        <c:axId val="56026624"/>
        <c:scaling>
          <c:orientation val="minMax"/>
        </c:scaling>
        <c:delete val="1"/>
        <c:axPos val="t"/>
        <c:numFmt formatCode="0%" sourceLinked="1"/>
        <c:tickLblPos val="nextTo"/>
        <c:crossAx val="5602508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"/>
          <c:y val="0.85980819064283664"/>
          <c:w val="0.99907188684747761"/>
          <c:h val="0.1216877890263717"/>
        </c:manualLayout>
      </c:layout>
    </c:legend>
    <c:plotVisOnly val="1"/>
  </c:chart>
  <c:spPr>
    <a:ln>
      <a:solidFill>
        <a:schemeClr val="bg1">
          <a:lumMod val="50000"/>
        </a:schemeClr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49327737678623507"/>
          <c:y val="1.6410141553622613E-2"/>
          <c:w val="0.50672262321376493"/>
          <c:h val="0.97854018654153063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chemeClr val="accent1"/>
            </a:solidFill>
          </c:spPr>
          <c:dLbls>
            <c:showVal val="1"/>
          </c:dLbls>
          <c:cat>
            <c:strRef>
              <c:f>Лист1!$A$2:$A$15</c:f>
              <c:strCache>
                <c:ptCount val="14"/>
                <c:pt idx="0">
                  <c:v>Социальная поддержка ветеранов и пожилых людей</c:v>
                </c:pt>
                <c:pt idx="1">
                  <c:v>Социальная поддержка детей-сирот, детей, оставшихся без попечения</c:v>
                </c:pt>
                <c:pt idx="2">
                  <c:v>Социальная поддержка малоимущих граждан</c:v>
                </c:pt>
                <c:pt idx="3">
                  <c:v>Реабилитации и адаптация людей с ограниченными возможностями, инвалидов</c:v>
                </c:pt>
                <c:pt idx="4">
                  <c:v>Медицина</c:v>
                </c:pt>
                <c:pt idx="5">
                  <c:v>Защита семьи, детства, материнства и отцовства</c:v>
                </c:pt>
                <c:pt idx="6">
                  <c:v>Искоренение асоциальных явлений: наркомании, алкоголизма, бродяжничества</c:v>
                </c:pt>
                <c:pt idx="7">
                  <c:v>Содействие решению проблем в сфере ЖКХ</c:v>
                </c:pt>
                <c:pt idx="8">
                  <c:v>Досуг, клубы по интересам</c:v>
                </c:pt>
                <c:pt idx="9">
                  <c:v>Решение проблем занятости, обучения и трудоустройства</c:v>
                </c:pt>
                <c:pt idx="10">
                  <c:v>Защита прав и свобод граждан</c:v>
                </c:pt>
                <c:pt idx="11">
                  <c:v>Социальная защита в кризисных ситуациях</c:v>
                </c:pt>
                <c:pt idx="12">
                  <c:v>Иное</c:v>
                </c:pt>
                <c:pt idx="13">
                  <c:v>Затруднились ответить</c:v>
                </c:pt>
              </c:strCache>
            </c:strRef>
          </c:cat>
          <c:val>
            <c:numRef>
              <c:f>Лист1!$B$2:$B$15</c:f>
              <c:numCache>
                <c:formatCode>0.0</c:formatCode>
                <c:ptCount val="14"/>
                <c:pt idx="0">
                  <c:v>61</c:v>
                </c:pt>
                <c:pt idx="1">
                  <c:v>59</c:v>
                </c:pt>
                <c:pt idx="2">
                  <c:v>39.300000000000004</c:v>
                </c:pt>
                <c:pt idx="3">
                  <c:v>38.5</c:v>
                </c:pt>
                <c:pt idx="4">
                  <c:v>29.8</c:v>
                </c:pt>
                <c:pt idx="5">
                  <c:v>26.3</c:v>
                </c:pt>
                <c:pt idx="6">
                  <c:v>26.1</c:v>
                </c:pt>
                <c:pt idx="7">
                  <c:v>18.600000000000001</c:v>
                </c:pt>
                <c:pt idx="8">
                  <c:v>17.7</c:v>
                </c:pt>
                <c:pt idx="9">
                  <c:v>17.100000000000001</c:v>
                </c:pt>
                <c:pt idx="10">
                  <c:v>12</c:v>
                </c:pt>
                <c:pt idx="11">
                  <c:v>11.4</c:v>
                </c:pt>
                <c:pt idx="12">
                  <c:v>3.2</c:v>
                </c:pt>
                <c:pt idx="13">
                  <c:v>4</c:v>
                </c:pt>
              </c:numCache>
            </c:numRef>
          </c:val>
        </c:ser>
        <c:axId val="56096640"/>
        <c:axId val="56098176"/>
      </c:barChart>
      <c:catAx>
        <c:axId val="56096640"/>
        <c:scaling>
          <c:orientation val="maxMin"/>
        </c:scaling>
        <c:axPos val="l"/>
        <c:tickLblPos val="nextTo"/>
        <c:spPr>
          <a:ln>
            <a:noFill/>
          </a:ln>
        </c:spPr>
        <c:crossAx val="56098176"/>
        <c:crosses val="autoZero"/>
        <c:auto val="1"/>
        <c:lblAlgn val="ctr"/>
        <c:lblOffset val="100"/>
      </c:catAx>
      <c:valAx>
        <c:axId val="56098176"/>
        <c:scaling>
          <c:orientation val="minMax"/>
        </c:scaling>
        <c:delete val="1"/>
        <c:axPos val="t"/>
        <c:numFmt formatCode="0.0" sourceLinked="1"/>
        <c:tickLblPos val="nextTo"/>
        <c:crossAx val="56096640"/>
        <c:crosses val="autoZero"/>
        <c:crossBetween val="between"/>
      </c:valAx>
    </c:plotArea>
    <c:plotVisOnly val="1"/>
  </c:chart>
  <c:spPr>
    <a:ln>
      <a:solidFill>
        <a:sysClr val="window" lastClr="FFFFFF">
          <a:lumMod val="50000"/>
        </a:sysClr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52405293088363958"/>
          <c:y val="0"/>
          <c:w val="0.47594706911636048"/>
          <c:h val="0.99996296695789721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chemeClr val="accent1"/>
            </a:solidFill>
          </c:spPr>
          <c:dLbls>
            <c:showVal val="1"/>
          </c:dLbls>
          <c:cat>
            <c:strRef>
              <c:f>Лист1!$A$2:$A$11</c:f>
              <c:strCache>
                <c:ptCount val="10"/>
                <c:pt idx="0">
                  <c:v>Финансовая поддержка общественных организаций</c:v>
                </c:pt>
                <c:pt idx="1">
                  <c:v>Информационная поддержка общественных организаций</c:v>
                </c:pt>
                <c:pt idx="2">
                  <c:v>Предоставление общественным организациям льгот по уплате налогов</c:v>
                </c:pt>
                <c:pt idx="3">
                  <c:v>Имущественная поддержка общественных организаций</c:v>
                </c:pt>
                <c:pt idx="4">
                  <c:v>Консультационная поддержка общественных организаций</c:v>
                </c:pt>
                <c:pt idx="5">
                  <c:v>Предоставление юрлицам, оказывающим поддержку НКО, налоговых льгот</c:v>
                </c:pt>
                <c:pt idx="6">
                  <c:v>Поддержка в области подготовки, повышения квалификации работников, добровольцев</c:v>
                </c:pt>
                <c:pt idx="7">
                  <c:v>Размещение у НКО заказов на поставки товаров, выполнение работ, оказание услуг</c:v>
                </c:pt>
                <c:pt idx="8">
                  <c:v>Иные формы поддержки</c:v>
                </c:pt>
                <c:pt idx="9">
                  <c:v>Затруднились ответить</c:v>
                </c:pt>
              </c:strCache>
            </c:strRef>
          </c:cat>
          <c:val>
            <c:numRef>
              <c:f>Лист1!$B$2:$B$11</c:f>
              <c:numCache>
                <c:formatCode>0.0</c:formatCode>
                <c:ptCount val="10"/>
                <c:pt idx="0">
                  <c:v>63.6</c:v>
                </c:pt>
                <c:pt idx="1">
                  <c:v>34.200000000000003</c:v>
                </c:pt>
                <c:pt idx="2">
                  <c:v>30.6</c:v>
                </c:pt>
                <c:pt idx="3">
                  <c:v>28.9</c:v>
                </c:pt>
                <c:pt idx="4">
                  <c:v>24.4</c:v>
                </c:pt>
                <c:pt idx="5">
                  <c:v>23.9</c:v>
                </c:pt>
                <c:pt idx="6">
                  <c:v>23</c:v>
                </c:pt>
                <c:pt idx="7">
                  <c:v>9.8000000000000007</c:v>
                </c:pt>
                <c:pt idx="8">
                  <c:v>1.7</c:v>
                </c:pt>
                <c:pt idx="9">
                  <c:v>11.5</c:v>
                </c:pt>
              </c:numCache>
            </c:numRef>
          </c:val>
        </c:ser>
        <c:axId val="71840512"/>
        <c:axId val="71842048"/>
      </c:barChart>
      <c:catAx>
        <c:axId val="71840512"/>
        <c:scaling>
          <c:orientation val="maxMin"/>
        </c:scaling>
        <c:axPos val="l"/>
        <c:tickLblPos val="nextTo"/>
        <c:spPr>
          <a:ln>
            <a:noFill/>
          </a:ln>
        </c:spPr>
        <c:crossAx val="71842048"/>
        <c:crosses val="autoZero"/>
        <c:auto val="1"/>
        <c:lblAlgn val="ctr"/>
        <c:lblOffset val="100"/>
      </c:catAx>
      <c:valAx>
        <c:axId val="71842048"/>
        <c:scaling>
          <c:orientation val="minMax"/>
        </c:scaling>
        <c:delete val="1"/>
        <c:axPos val="t"/>
        <c:numFmt formatCode="0.0" sourceLinked="1"/>
        <c:tickLblPos val="nextTo"/>
        <c:crossAx val="71840512"/>
        <c:crosses val="autoZero"/>
        <c:crossBetween val="between"/>
      </c:valAx>
    </c:plotArea>
    <c:plotVisOnly val="1"/>
  </c:chart>
  <c:spPr>
    <a:ln>
      <a:solidFill>
        <a:sysClr val="window" lastClr="FFFFFF">
          <a:lumMod val="50000"/>
        </a:sysClr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28794181977252842"/>
          <c:y val="0"/>
          <c:w val="0.69585447652377286"/>
          <c:h val="0.87144240303295417"/>
        </c:manualLayout>
      </c:layout>
      <c:barChart>
        <c:barDir val="bar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Да, хорошо знакомы</c:v>
                </c:pt>
              </c:strCache>
            </c:strRef>
          </c:tx>
          <c:spPr>
            <a:solidFill>
              <a:schemeClr val="accent1"/>
            </a:solidFill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В целом по Костромской области</c:v>
                </c:pt>
                <c:pt idx="1">
                  <c:v>Городской округ Кострома</c:v>
                </c:pt>
                <c:pt idx="2">
                  <c:v>Другие муниципальные образования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21.5</c:v>
                </c:pt>
                <c:pt idx="1">
                  <c:v>19.75609756097559</c:v>
                </c:pt>
                <c:pt idx="2">
                  <c:v>25.263157894736818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Что-то слышали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В целом по Костромской области</c:v>
                </c:pt>
                <c:pt idx="1">
                  <c:v>Городской округ Кострома</c:v>
                </c:pt>
                <c:pt idx="2">
                  <c:v>Другие муниципальные образования</c:v>
                </c:pt>
              </c:strCache>
            </c:strRef>
          </c:cat>
          <c:val>
            <c:numRef>
              <c:f>Лист1!$C$2:$C$4</c:f>
              <c:numCache>
                <c:formatCode>0.0</c:formatCode>
                <c:ptCount val="3"/>
                <c:pt idx="0">
                  <c:v>38.333333333333336</c:v>
                </c:pt>
                <c:pt idx="1">
                  <c:v>39.756097560975604</c:v>
                </c:pt>
                <c:pt idx="2">
                  <c:v>35.263157894736885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Ничего не знают</c:v>
                </c:pt>
              </c:strCache>
            </c:strRef>
          </c:tx>
          <c:spPr>
            <a:solidFill>
              <a:schemeClr val="accent2"/>
            </a:solidFill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В целом по Костромской области</c:v>
                </c:pt>
                <c:pt idx="1">
                  <c:v>Городской округ Кострома</c:v>
                </c:pt>
                <c:pt idx="2">
                  <c:v>Другие муниципальные образования</c:v>
                </c:pt>
              </c:strCache>
            </c:strRef>
          </c:cat>
          <c:val>
            <c:numRef>
              <c:f>Лист1!$D$2:$D$4</c:f>
              <c:numCache>
                <c:formatCode>0.0</c:formatCode>
                <c:ptCount val="3"/>
                <c:pt idx="0">
                  <c:v>35.333333333333336</c:v>
                </c:pt>
                <c:pt idx="1">
                  <c:v>34.390243902439032</c:v>
                </c:pt>
                <c:pt idx="2">
                  <c:v>37.368421052631518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Затруднились ответить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В целом по Костромской области</c:v>
                </c:pt>
                <c:pt idx="1">
                  <c:v>Городской округ Кострома</c:v>
                </c:pt>
                <c:pt idx="2">
                  <c:v>Другие муниципальные образования</c:v>
                </c:pt>
              </c:strCache>
            </c:strRef>
          </c:cat>
          <c:val>
            <c:numRef>
              <c:f>Лист1!$E$2:$E$4</c:f>
              <c:numCache>
                <c:formatCode>0.0</c:formatCode>
                <c:ptCount val="3"/>
                <c:pt idx="0">
                  <c:v>4.8333333333333401</c:v>
                </c:pt>
                <c:pt idx="1">
                  <c:v>6.0975609756097509</c:v>
                </c:pt>
                <c:pt idx="2">
                  <c:v>2.1052631578947372</c:v>
                </c:pt>
              </c:numCache>
            </c:numRef>
          </c:val>
        </c:ser>
        <c:overlap val="100"/>
        <c:axId val="71964544"/>
        <c:axId val="71966080"/>
      </c:barChart>
      <c:catAx>
        <c:axId val="71964544"/>
        <c:scaling>
          <c:orientation val="maxMin"/>
        </c:scaling>
        <c:axPos val="l"/>
        <c:tickLblPos val="nextTo"/>
        <c:spPr>
          <a:ln>
            <a:noFill/>
          </a:ln>
        </c:spPr>
        <c:crossAx val="71966080"/>
        <c:crosses val="autoZero"/>
        <c:auto val="1"/>
        <c:lblAlgn val="ctr"/>
        <c:lblOffset val="100"/>
      </c:catAx>
      <c:valAx>
        <c:axId val="71966080"/>
        <c:scaling>
          <c:orientation val="minMax"/>
        </c:scaling>
        <c:delete val="1"/>
        <c:axPos val="t"/>
        <c:numFmt formatCode="0%" sourceLinked="1"/>
        <c:tickLblPos val="nextTo"/>
        <c:crossAx val="7196454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"/>
          <c:y val="0.87673940757405455"/>
          <c:w val="0.99997448235637265"/>
          <c:h val="0.10193825771778528"/>
        </c:manualLayout>
      </c:layout>
    </c:legend>
    <c:plotVisOnly val="1"/>
  </c:chart>
  <c:spPr>
    <a:ln>
      <a:solidFill>
        <a:schemeClr val="bg1">
          <a:lumMod val="50000"/>
        </a:schemeClr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28794181977252842"/>
          <c:y val="0"/>
          <c:w val="0.69585447652377352"/>
          <c:h val="0.87144240303295417"/>
        </c:manualLayout>
      </c:layout>
      <c:barChart>
        <c:barDir val="bar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Высокий</c:v>
                </c:pt>
              </c:strCache>
            </c:strRef>
          </c:tx>
          <c:spPr>
            <a:solidFill>
              <a:schemeClr val="accent1"/>
            </a:solidFill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В целом по Костромской области</c:v>
                </c:pt>
                <c:pt idx="1">
                  <c:v>Городской округ Кострома</c:v>
                </c:pt>
                <c:pt idx="2">
                  <c:v>Другие муниципальные образования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7.8085642317380355</c:v>
                </c:pt>
                <c:pt idx="1">
                  <c:v>7.4074074074074066</c:v>
                </c:pt>
                <c:pt idx="2">
                  <c:v>8.6614173228346463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Средний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В целом по Костромской области</c:v>
                </c:pt>
                <c:pt idx="1">
                  <c:v>Городской округ Кострома</c:v>
                </c:pt>
                <c:pt idx="2">
                  <c:v>Другие муниципальные образования</c:v>
                </c:pt>
              </c:strCache>
            </c:strRef>
          </c:cat>
          <c:val>
            <c:numRef>
              <c:f>Лист1!$C$2:$C$4</c:f>
              <c:numCache>
                <c:formatCode>0.0</c:formatCode>
                <c:ptCount val="3"/>
                <c:pt idx="0">
                  <c:v>44.332493702770783</c:v>
                </c:pt>
                <c:pt idx="1">
                  <c:v>46.666666666666579</c:v>
                </c:pt>
                <c:pt idx="2">
                  <c:v>39.370078740157481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Низкий</c:v>
                </c:pt>
              </c:strCache>
            </c:strRef>
          </c:tx>
          <c:spPr>
            <a:solidFill>
              <a:schemeClr val="accent2"/>
            </a:solidFill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В целом по Костромской области</c:v>
                </c:pt>
                <c:pt idx="1">
                  <c:v>Городской округ Кострома</c:v>
                </c:pt>
                <c:pt idx="2">
                  <c:v>Другие муниципальные образования</c:v>
                </c:pt>
              </c:strCache>
            </c:strRef>
          </c:cat>
          <c:val>
            <c:numRef>
              <c:f>Лист1!$D$2:$D$4</c:f>
              <c:numCache>
                <c:formatCode>0.0</c:formatCode>
                <c:ptCount val="3"/>
                <c:pt idx="0">
                  <c:v>19.395465994962212</c:v>
                </c:pt>
                <c:pt idx="1">
                  <c:v>16.666666666666668</c:v>
                </c:pt>
                <c:pt idx="2">
                  <c:v>25.196850393700814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Затруднились ответить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В целом по Костромской области</c:v>
                </c:pt>
                <c:pt idx="1">
                  <c:v>Городской округ Кострома</c:v>
                </c:pt>
                <c:pt idx="2">
                  <c:v>Другие муниципальные образования</c:v>
                </c:pt>
              </c:strCache>
            </c:strRef>
          </c:cat>
          <c:val>
            <c:numRef>
              <c:f>Лист1!$E$2:$E$4</c:f>
              <c:numCache>
                <c:formatCode>0.0</c:formatCode>
                <c:ptCount val="3"/>
                <c:pt idx="0">
                  <c:v>28.463476070528916</c:v>
                </c:pt>
                <c:pt idx="1">
                  <c:v>29.25925925925926</c:v>
                </c:pt>
                <c:pt idx="2">
                  <c:v>26.771653543307082</c:v>
                </c:pt>
              </c:numCache>
            </c:numRef>
          </c:val>
        </c:ser>
        <c:overlap val="100"/>
        <c:axId val="72135424"/>
        <c:axId val="72136960"/>
      </c:barChart>
      <c:catAx>
        <c:axId val="72135424"/>
        <c:scaling>
          <c:orientation val="maxMin"/>
        </c:scaling>
        <c:axPos val="l"/>
        <c:tickLblPos val="nextTo"/>
        <c:spPr>
          <a:ln>
            <a:noFill/>
          </a:ln>
        </c:spPr>
        <c:crossAx val="72136960"/>
        <c:crosses val="autoZero"/>
        <c:auto val="1"/>
        <c:lblAlgn val="ctr"/>
        <c:lblOffset val="100"/>
      </c:catAx>
      <c:valAx>
        <c:axId val="72136960"/>
        <c:scaling>
          <c:orientation val="minMax"/>
        </c:scaling>
        <c:delete val="1"/>
        <c:axPos val="t"/>
        <c:numFmt formatCode="0%" sourceLinked="1"/>
        <c:tickLblPos val="nextTo"/>
        <c:crossAx val="7213542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"/>
          <c:y val="0.876739407574055"/>
          <c:w val="0.99997448235637265"/>
          <c:h val="0.10193825771778528"/>
        </c:manualLayout>
      </c:layout>
    </c:legend>
    <c:plotVisOnly val="1"/>
  </c:chart>
  <c:spPr>
    <a:ln>
      <a:solidFill>
        <a:schemeClr val="bg1">
          <a:lumMod val="50000"/>
        </a:schemeClr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53833989501312363"/>
          <c:y val="0"/>
          <c:w val="0.61087580198308911"/>
          <c:h val="0.99952292108064045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</c:spPr>
          <c:dLbls>
            <c:showVal val="1"/>
          </c:dLbls>
          <c:cat>
            <c:strRef>
              <c:f>Лист1!$A$2:$A$15</c:f>
              <c:strCache>
                <c:ptCount val="14"/>
                <c:pt idx="0">
                  <c:v>Членские взносы</c:v>
                </c:pt>
                <c:pt idx="1">
                  <c:v>Финансирование из областного бюджета</c:v>
                </c:pt>
                <c:pt idx="2">
                  <c:v>Благотворительные поступления от российских коммерческих организаций</c:v>
                </c:pt>
                <c:pt idx="3">
                  <c:v>Пожертвования частных лиц</c:v>
                </c:pt>
                <c:pt idx="4">
                  <c:v>Взносы учредителей, собственников организации</c:v>
                </c:pt>
                <c:pt idx="5">
                  <c:v>Благотворительные поступления от других российских некоммерческих организаций</c:v>
                </c:pt>
                <c:pt idx="6">
                  <c:v>Личные средства сотрудников (членов) организации</c:v>
                </c:pt>
                <c:pt idx="7">
                  <c:v>Доходы о реализации услуг (товаров) организации</c:v>
                </c:pt>
                <c:pt idx="8">
                  <c:v>Международные гранты (финансирование зарубежных организаций)</c:v>
                </c:pt>
                <c:pt idx="9">
                  <c:v>Финансирование из местного (муниципального) бюджета</c:v>
                </c:pt>
                <c:pt idx="10">
                  <c:v>Собственная хозяйственная деятельность</c:v>
                </c:pt>
                <c:pt idx="11">
                  <c:v>Финансирование из федерального бюджета</c:v>
                </c:pt>
                <c:pt idx="12">
                  <c:v>Иное</c:v>
                </c:pt>
                <c:pt idx="13">
                  <c:v>Никакие</c:v>
                </c:pt>
              </c:strCache>
            </c:strRef>
          </c:cat>
          <c:val>
            <c:numRef>
              <c:f>Лист1!$B$2:$B$15</c:f>
              <c:numCache>
                <c:formatCode>General</c:formatCode>
                <c:ptCount val="14"/>
                <c:pt idx="0">
                  <c:v>54.5</c:v>
                </c:pt>
                <c:pt idx="1">
                  <c:v>45.5</c:v>
                </c:pt>
                <c:pt idx="2">
                  <c:v>36.4</c:v>
                </c:pt>
                <c:pt idx="3">
                  <c:v>36.4</c:v>
                </c:pt>
                <c:pt idx="4">
                  <c:v>31.8</c:v>
                </c:pt>
                <c:pt idx="5">
                  <c:v>31.8</c:v>
                </c:pt>
                <c:pt idx="6">
                  <c:v>27.3</c:v>
                </c:pt>
                <c:pt idx="7">
                  <c:v>22.7</c:v>
                </c:pt>
                <c:pt idx="8">
                  <c:v>22.7</c:v>
                </c:pt>
                <c:pt idx="9">
                  <c:v>18.2</c:v>
                </c:pt>
                <c:pt idx="10">
                  <c:v>18.2</c:v>
                </c:pt>
                <c:pt idx="11">
                  <c:v>9.1</c:v>
                </c:pt>
                <c:pt idx="12">
                  <c:v>9.1</c:v>
                </c:pt>
                <c:pt idx="13">
                  <c:v>4.5</c:v>
                </c:pt>
              </c:numCache>
            </c:numRef>
          </c:val>
        </c:ser>
        <c:axId val="78976896"/>
        <c:axId val="79008896"/>
      </c:barChart>
      <c:catAx>
        <c:axId val="78976896"/>
        <c:scaling>
          <c:orientation val="maxMin"/>
        </c:scaling>
        <c:axPos val="l"/>
        <c:tickLblPos val="nextTo"/>
        <c:spPr>
          <a:ln>
            <a:noFill/>
          </a:ln>
        </c:spPr>
        <c:crossAx val="79008896"/>
        <c:crosses val="autoZero"/>
        <c:auto val="1"/>
        <c:lblAlgn val="ctr"/>
        <c:lblOffset val="100"/>
      </c:catAx>
      <c:valAx>
        <c:axId val="79008896"/>
        <c:scaling>
          <c:orientation val="minMax"/>
          <c:max val="70"/>
        </c:scaling>
        <c:delete val="1"/>
        <c:axPos val="t"/>
        <c:numFmt formatCode="General" sourceLinked="1"/>
        <c:tickLblPos val="nextTo"/>
        <c:crossAx val="78976896"/>
        <c:crosses val="autoZero"/>
        <c:crossBetween val="between"/>
      </c:valAx>
    </c:plotArea>
    <c:plotVisOnly val="1"/>
  </c:chart>
  <c:spPr>
    <a:ln>
      <a:solidFill>
        <a:sysClr val="window" lastClr="FFFFFF">
          <a:lumMod val="50000"/>
        </a:sysClr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28727234616506281"/>
          <c:y val="0"/>
          <c:w val="0.71272765383493764"/>
          <c:h val="0.99952292108064045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</c:spPr>
          <c:dLbls>
            <c:showVal val="1"/>
          </c:dLbls>
          <c:cat>
            <c:strRef>
              <c:f>Лист1!$A$2:$A$10</c:f>
              <c:strCache>
                <c:ptCount val="9"/>
                <c:pt idx="0">
                  <c:v>Благодарности, отзывы благополучателей, представителей власти</c:v>
                </c:pt>
                <c:pt idx="1">
                  <c:v>Количество получателей услуг и участников мероприятий</c:v>
                </c:pt>
                <c:pt idx="2">
                  <c:v>Стабильность, устойчивость (длительный срок существования)</c:v>
                </c:pt>
                <c:pt idx="3">
                  <c:v>Наличие грантов на реализацию основных видов деятельности</c:v>
                </c:pt>
                <c:pt idx="4">
                  <c:v>Количество упоминаний о деятельности организации в СМИ</c:v>
                </c:pt>
                <c:pt idx="5">
                  <c:v>Финансовая и информационная прозрачность</c:v>
                </c:pt>
                <c:pt idx="6">
                  <c:v>Перечень оказываемых услуг</c:v>
                </c:pt>
                <c:pt idx="7">
                  <c:v>Наличие в штате сотрудников, имеющих образование по профилю работы организации</c:v>
                </c:pt>
                <c:pt idx="8">
                  <c:v>Наличие выигранных тендеров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68.2</c:v>
                </c:pt>
                <c:pt idx="1">
                  <c:v>54.5</c:v>
                </c:pt>
                <c:pt idx="2">
                  <c:v>36.4</c:v>
                </c:pt>
                <c:pt idx="3">
                  <c:v>27.3</c:v>
                </c:pt>
                <c:pt idx="4">
                  <c:v>22.7</c:v>
                </c:pt>
                <c:pt idx="5">
                  <c:v>22.7</c:v>
                </c:pt>
                <c:pt idx="6">
                  <c:v>18.2</c:v>
                </c:pt>
                <c:pt idx="7">
                  <c:v>9.1</c:v>
                </c:pt>
                <c:pt idx="8">
                  <c:v>4.5</c:v>
                </c:pt>
              </c:numCache>
            </c:numRef>
          </c:val>
        </c:ser>
        <c:axId val="39840384"/>
        <c:axId val="79035776"/>
      </c:barChart>
      <c:catAx>
        <c:axId val="39840384"/>
        <c:scaling>
          <c:orientation val="maxMin"/>
        </c:scaling>
        <c:axPos val="l"/>
        <c:tickLblPos val="nextTo"/>
        <c:spPr>
          <a:ln>
            <a:noFill/>
          </a:ln>
        </c:spPr>
        <c:crossAx val="79035776"/>
        <c:crosses val="autoZero"/>
        <c:auto val="1"/>
        <c:lblAlgn val="ctr"/>
        <c:lblOffset val="100"/>
      </c:catAx>
      <c:valAx>
        <c:axId val="79035776"/>
        <c:scaling>
          <c:orientation val="minMax"/>
          <c:max val="80"/>
          <c:min val="-1"/>
        </c:scaling>
        <c:delete val="1"/>
        <c:axPos val="t"/>
        <c:numFmt formatCode="General" sourceLinked="1"/>
        <c:tickLblPos val="nextTo"/>
        <c:crossAx val="39840384"/>
        <c:crosses val="autoZero"/>
        <c:crossBetween val="between"/>
      </c:valAx>
    </c:plotArea>
    <c:plotVisOnly val="1"/>
  </c:chart>
  <c:spPr>
    <a:ln>
      <a:solidFill>
        <a:sysClr val="window" lastClr="FFFFFF">
          <a:lumMod val="50000"/>
        </a:sysClr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28727234616506281"/>
          <c:y val="0"/>
          <c:w val="0.71272765383493764"/>
          <c:h val="0.99952292108064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</c:spPr>
          <c:dLbls>
            <c:showVal val="1"/>
          </c:dLbls>
          <c:cat>
            <c:strRef>
              <c:f>Лист1!$A$2:$A$7</c:f>
              <c:strCache>
                <c:ptCount val="6"/>
                <c:pt idx="0">
                  <c:v>Финансовая поддержка </c:v>
                </c:pt>
                <c:pt idx="1">
                  <c:v>Труд добровольцев </c:v>
                </c:pt>
                <c:pt idx="2">
                  <c:v>Информационное сопровождение</c:v>
                </c:pt>
                <c:pt idx="3">
                  <c:v>Правовое обеспечение</c:v>
                </c:pt>
                <c:pt idx="4">
                  <c:v>Помещение/оборудование </c:v>
                </c:pt>
                <c:pt idx="5">
                  <c:v>Образовательные, консультационные услуги</c:v>
                </c:pt>
              </c:strCache>
            </c:strRef>
          </c:cat>
          <c:val>
            <c:numRef>
              <c:f>Лист1!$B$2:$B$7</c:f>
              <c:numCache>
                <c:formatCode>0.0</c:formatCode>
                <c:ptCount val="6"/>
                <c:pt idx="0">
                  <c:v>95.5</c:v>
                </c:pt>
                <c:pt idx="1">
                  <c:v>54.5</c:v>
                </c:pt>
                <c:pt idx="2">
                  <c:v>50</c:v>
                </c:pt>
                <c:pt idx="3">
                  <c:v>40.9</c:v>
                </c:pt>
                <c:pt idx="4">
                  <c:v>27.3</c:v>
                </c:pt>
                <c:pt idx="5">
                  <c:v>27.3</c:v>
                </c:pt>
              </c:numCache>
            </c:numRef>
          </c:val>
        </c:ser>
        <c:axId val="81161600"/>
        <c:axId val="81307520"/>
      </c:barChart>
      <c:catAx>
        <c:axId val="81161600"/>
        <c:scaling>
          <c:orientation val="maxMin"/>
        </c:scaling>
        <c:axPos val="l"/>
        <c:tickLblPos val="nextTo"/>
        <c:spPr>
          <a:ln>
            <a:noFill/>
          </a:ln>
        </c:spPr>
        <c:crossAx val="81307520"/>
        <c:crosses val="autoZero"/>
        <c:auto val="1"/>
        <c:lblAlgn val="ctr"/>
        <c:lblOffset val="100"/>
      </c:catAx>
      <c:valAx>
        <c:axId val="81307520"/>
        <c:scaling>
          <c:orientation val="minMax"/>
          <c:max val="110"/>
        </c:scaling>
        <c:delete val="1"/>
        <c:axPos val="t"/>
        <c:numFmt formatCode="0.0" sourceLinked="1"/>
        <c:tickLblPos val="nextTo"/>
        <c:crossAx val="81161600"/>
        <c:crosses val="autoZero"/>
        <c:crossBetween val="between"/>
      </c:valAx>
    </c:plotArea>
    <c:plotVisOnly val="1"/>
  </c:chart>
  <c:spPr>
    <a:ln>
      <a:solidFill>
        <a:sysClr val="window" lastClr="FFFFFF">
          <a:lumMod val="50000"/>
        </a:sysClr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47477234616506281"/>
          <c:y val="0"/>
          <c:w val="0.5252276538349373"/>
          <c:h val="0.999522921080638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</c:spPr>
          <c:dLbls>
            <c:showVal val="1"/>
          </c:dLbls>
          <c:cat>
            <c:strRef>
              <c:f>Лист1!$A$2:$A$10</c:f>
              <c:strCache>
                <c:ptCount val="9"/>
                <c:pt idx="0">
                  <c:v>Вручают дипломы, благодарности, почетные звания</c:v>
                </c:pt>
                <c:pt idx="1">
                  <c:v>Организовывают отдых, досуг, общение</c:v>
                </c:pt>
                <c:pt idx="2">
                  <c:v>Вручают сувениры, предметы с символикой</c:v>
                </c:pt>
                <c:pt idx="3">
                  <c:v>Помогают в обучении, получении образования</c:v>
                </c:pt>
                <c:pt idx="4">
                  <c:v>Предоставляют доступ к информации</c:v>
                </c:pt>
                <c:pt idx="5">
                  <c:v>Предоставляют участие в российских и международных добровольческих программах</c:v>
                </c:pt>
                <c:pt idx="6">
                  <c:v>Дают возможность трудоустройства, карьерного роста</c:v>
                </c:pt>
                <c:pt idx="7">
                  <c:v>Иное</c:v>
                </c:pt>
                <c:pt idx="8">
                  <c:v>Никак не стимулируют</c:v>
                </c:pt>
              </c:strCache>
            </c:strRef>
          </c:cat>
          <c:val>
            <c:numRef>
              <c:f>Лист1!$B$2:$B$10</c:f>
              <c:numCache>
                <c:formatCode>0.0</c:formatCode>
                <c:ptCount val="9"/>
                <c:pt idx="0">
                  <c:v>76.2</c:v>
                </c:pt>
                <c:pt idx="1">
                  <c:v>52.4</c:v>
                </c:pt>
                <c:pt idx="2">
                  <c:v>47.6</c:v>
                </c:pt>
                <c:pt idx="3">
                  <c:v>33.300000000000004</c:v>
                </c:pt>
                <c:pt idx="4">
                  <c:v>19</c:v>
                </c:pt>
                <c:pt idx="5">
                  <c:v>19</c:v>
                </c:pt>
                <c:pt idx="6">
                  <c:v>14.3</c:v>
                </c:pt>
                <c:pt idx="7">
                  <c:v>4.8</c:v>
                </c:pt>
                <c:pt idx="8">
                  <c:v>4.8</c:v>
                </c:pt>
              </c:numCache>
            </c:numRef>
          </c:val>
        </c:ser>
        <c:axId val="39806848"/>
        <c:axId val="39826560"/>
      </c:barChart>
      <c:catAx>
        <c:axId val="39806848"/>
        <c:scaling>
          <c:orientation val="maxMin"/>
        </c:scaling>
        <c:axPos val="l"/>
        <c:tickLblPos val="nextTo"/>
        <c:spPr>
          <a:ln>
            <a:noFill/>
          </a:ln>
        </c:spPr>
        <c:crossAx val="39826560"/>
        <c:crosses val="autoZero"/>
        <c:auto val="1"/>
        <c:lblAlgn val="ctr"/>
        <c:lblOffset val="100"/>
      </c:catAx>
      <c:valAx>
        <c:axId val="39826560"/>
        <c:scaling>
          <c:orientation val="minMax"/>
          <c:max val="90"/>
          <c:min val="-1"/>
        </c:scaling>
        <c:delete val="1"/>
        <c:axPos val="t"/>
        <c:numFmt formatCode="0.0" sourceLinked="1"/>
        <c:tickLblPos val="nextTo"/>
        <c:crossAx val="39806848"/>
        <c:crosses val="autoZero"/>
        <c:crossBetween val="between"/>
      </c:valAx>
    </c:plotArea>
    <c:plotVisOnly val="1"/>
  </c:chart>
  <c:spPr>
    <a:ln>
      <a:solidFill>
        <a:sysClr val="window" lastClr="FFFFFF">
          <a:lumMod val="50000"/>
        </a:sysClr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28495753135025026"/>
          <c:y val="0.11078140454995054"/>
          <c:w val="0.45516076115485959"/>
          <c:h val="0.77796023271572068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</c:spPr>
          <c:explosion val="10"/>
          <c:dPt>
            <c:idx val="1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chemeClr val="accent2"/>
              </a:solidFill>
            </c:spPr>
          </c:dPt>
          <c:dLbls>
            <c:dLbl>
              <c:idx val="0"/>
              <c:layout>
                <c:manualLayout>
                  <c:x val="-5.6851487314085814E-3"/>
                  <c:y val="-8.2096933728981206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Чаще удовлетворены
72,7</a:t>
                    </a:r>
                  </a:p>
                </c:rich>
              </c:tx>
              <c:showCatName val="1"/>
              <c:showPercent val="1"/>
            </c:dLbl>
            <c:dLbl>
              <c:idx val="1"/>
              <c:layout>
                <c:manualLayout>
                  <c:x val="-5.1538349372994815E-3"/>
                  <c:y val="-1.1629555207676274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Иногда удовлетворены, </a:t>
                    </a:r>
                  </a:p>
                  <a:p>
                    <a:r>
                      <a:rPr lang="ru-RU"/>
                      <a:t>иногда нет
22,7</a:t>
                    </a:r>
                  </a:p>
                </c:rich>
              </c:tx>
              <c:showCatName val="1"/>
              <c:showPercent val="1"/>
            </c:dLbl>
            <c:dLbl>
              <c:idx val="2"/>
              <c:layout>
                <c:manualLayout>
                  <c:x val="5.6902522601341675E-3"/>
                  <c:y val="-1.0603363006923839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Чаще не удовлетворены
4,5</a:t>
                    </a:r>
                  </a:p>
                </c:rich>
              </c:tx>
              <c:showCatName val="1"/>
              <c:showPercent val="1"/>
            </c:dLbl>
            <c:dLbl>
              <c:idx val="3"/>
              <c:layout>
                <c:manualLayout>
                  <c:x val="-1.1674686497521142E-2"/>
                  <c:y val="7.2961206258713565E-2"/>
                </c:manualLayout>
              </c:layout>
              <c:showCatName val="1"/>
              <c:showPercent val="1"/>
            </c:dLbl>
            <c:dLbl>
              <c:idx val="4"/>
              <c:layout>
                <c:manualLayout>
                  <c:x val="-4.3323581948089933E-2"/>
                  <c:y val="7.2130034190830417E-2"/>
                </c:manualLayout>
              </c:layout>
              <c:showCatName val="1"/>
              <c:showPercent val="1"/>
            </c:dLbl>
            <c:numFmt formatCode="0.0%" sourceLinked="0"/>
            <c:showCatName val="1"/>
            <c:showPercent val="1"/>
          </c:dLbls>
          <c:cat>
            <c:strRef>
              <c:f>Лист1!$A$2:$A$4</c:f>
              <c:strCache>
                <c:ptCount val="3"/>
                <c:pt idx="0">
                  <c:v>Чаще удовлетворены</c:v>
                </c:pt>
                <c:pt idx="1">
                  <c:v>Иногда удовлетворены, иногда нет</c:v>
                </c:pt>
                <c:pt idx="2">
                  <c:v>Чаще не удовлетворены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72.727272727272734</c:v>
                </c:pt>
                <c:pt idx="1">
                  <c:v>22.72727272727273</c:v>
                </c:pt>
                <c:pt idx="2">
                  <c:v>4.5454545454545459</c:v>
                </c:pt>
              </c:numCache>
            </c:numRef>
          </c:val>
        </c:ser>
        <c:firstSliceAng val="126"/>
      </c:pieChart>
    </c:plotArea>
    <c:plotVisOnly val="1"/>
  </c:chart>
  <c:spPr>
    <a:ln>
      <a:solidFill>
        <a:sysClr val="window" lastClr="FFFFFF">
          <a:lumMod val="50000"/>
        </a:sysClr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49748961067366793"/>
          <c:y val="0"/>
          <c:w val="0.50251038932632874"/>
          <c:h val="0.88874163726567201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Наиболее актуальные</c:v>
                </c:pt>
              </c:strCache>
            </c:strRef>
          </c:tx>
          <c:spPr>
            <a:solidFill>
              <a:schemeClr val="accent1"/>
            </a:solidFill>
          </c:spPr>
          <c:dLbls>
            <c:showVal val="1"/>
          </c:dLbls>
          <c:cat>
            <c:strRef>
              <c:f>Лист1!$A$2:$A$8</c:f>
              <c:strCache>
                <c:ptCount val="7"/>
                <c:pt idx="0">
                  <c:v>Личные контакты в профессиональной среде</c:v>
                </c:pt>
                <c:pt idx="1">
                  <c:v>Совместные проекты с другими НКО</c:v>
                </c:pt>
                <c:pt idx="2">
                  <c:v>Мероприятия, проводимые органами власти</c:v>
                </c:pt>
                <c:pt idx="3">
                  <c:v>Специализированные Интернет-сайты (форумы)</c:v>
                </c:pt>
                <c:pt idx="4">
                  <c:v>Профессиональные конференции, симпозиумы</c:v>
                </c:pt>
                <c:pt idx="5">
                  <c:v>Специализированные периодические издания</c:v>
                </c:pt>
                <c:pt idx="6">
                  <c:v>Специализированные непериодические издания</c:v>
                </c:pt>
              </c:strCache>
            </c:strRef>
          </c:cat>
          <c:val>
            <c:numRef>
              <c:f>Лист1!$B$2:$B$8</c:f>
              <c:numCache>
                <c:formatCode>0.0</c:formatCode>
                <c:ptCount val="7"/>
                <c:pt idx="0">
                  <c:v>100</c:v>
                </c:pt>
                <c:pt idx="1">
                  <c:v>63.6</c:v>
                </c:pt>
                <c:pt idx="2">
                  <c:v>50</c:v>
                </c:pt>
                <c:pt idx="3">
                  <c:v>36.4</c:v>
                </c:pt>
                <c:pt idx="4">
                  <c:v>22.7</c:v>
                </c:pt>
                <c:pt idx="5">
                  <c:v>13.6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Используют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dLbls>
            <c:showVal val="1"/>
          </c:dLbls>
          <c:cat>
            <c:strRef>
              <c:f>Лист1!$A$2:$A$8</c:f>
              <c:strCache>
                <c:ptCount val="7"/>
                <c:pt idx="0">
                  <c:v>Личные контакты в профессиональной среде</c:v>
                </c:pt>
                <c:pt idx="1">
                  <c:v>Совместные проекты с другими НКО</c:v>
                </c:pt>
                <c:pt idx="2">
                  <c:v>Мероприятия, проводимые органами власти</c:v>
                </c:pt>
                <c:pt idx="3">
                  <c:v>Специализированные Интернет-сайты (форумы)</c:v>
                </c:pt>
                <c:pt idx="4">
                  <c:v>Профессиональные конференции, симпозиумы</c:v>
                </c:pt>
                <c:pt idx="5">
                  <c:v>Специализированные периодические издания</c:v>
                </c:pt>
                <c:pt idx="6">
                  <c:v>Специализированные непериодические издания</c:v>
                </c:pt>
              </c:strCache>
            </c:strRef>
          </c:cat>
          <c:val>
            <c:numRef>
              <c:f>Лист1!$C$2:$C$8</c:f>
              <c:numCache>
                <c:formatCode>0.0</c:formatCode>
                <c:ptCount val="7"/>
                <c:pt idx="0">
                  <c:v>90.9</c:v>
                </c:pt>
                <c:pt idx="1">
                  <c:v>50</c:v>
                </c:pt>
                <c:pt idx="2">
                  <c:v>72.7</c:v>
                </c:pt>
                <c:pt idx="3">
                  <c:v>27.3</c:v>
                </c:pt>
                <c:pt idx="4">
                  <c:v>40.9</c:v>
                </c:pt>
                <c:pt idx="5">
                  <c:v>18.2</c:v>
                </c:pt>
                <c:pt idx="6">
                  <c:v>9.1</c:v>
                </c:pt>
              </c:numCache>
            </c:numRef>
          </c:val>
        </c:ser>
        <c:axId val="81803904"/>
        <c:axId val="81859712"/>
      </c:barChart>
      <c:catAx>
        <c:axId val="81803904"/>
        <c:scaling>
          <c:orientation val="maxMin"/>
        </c:scaling>
        <c:axPos val="l"/>
        <c:tickLblPos val="nextTo"/>
        <c:spPr>
          <a:ln>
            <a:noFill/>
          </a:ln>
        </c:spPr>
        <c:crossAx val="81859712"/>
        <c:crosses val="autoZero"/>
        <c:auto val="1"/>
        <c:lblAlgn val="ctr"/>
        <c:lblOffset val="100"/>
      </c:catAx>
      <c:valAx>
        <c:axId val="81859712"/>
        <c:scaling>
          <c:orientation val="minMax"/>
          <c:max val="120"/>
        </c:scaling>
        <c:delete val="1"/>
        <c:axPos val="t"/>
        <c:numFmt formatCode="0.0" sourceLinked="1"/>
        <c:tickLblPos val="nextTo"/>
        <c:crossAx val="8180390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"/>
          <c:y val="0.90471646533797456"/>
          <c:w val="1"/>
          <c:h val="7.1544662258463981E-2"/>
        </c:manualLayout>
      </c:layout>
    </c:legend>
    <c:plotVisOnly val="1"/>
  </c:chart>
  <c:spPr>
    <a:ln>
      <a:solidFill>
        <a:sysClr val="window" lastClr="FFFFFF">
          <a:lumMod val="50000"/>
        </a:sysClr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1BB89793-074E-4DD1-A0D6-1DA1308E149A}" type="datetimeFigureOut">
              <a:rPr lang="ru-RU" smtClean="0"/>
              <a:pPr/>
              <a:t>27.12.2014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E9DE0258-889C-4F2F-A189-14E2BB12BD0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0B0911B9-492F-4287-B54D-0B3660B4193A}" type="datetimeFigureOut">
              <a:rPr lang="ru-RU" smtClean="0"/>
              <a:pPr/>
              <a:t>27.12.2014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5C9F9AE7-B3C6-43B8-BD72-55EEA024167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208FF-EE38-49F8-8BE8-02DDF87F4831}" type="datetimeFigureOut">
              <a:rPr lang="ru-RU" smtClean="0"/>
              <a:pPr/>
              <a:t>27.12.2014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2F084-F4EC-4B0E-914E-6A9CACD9198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newsflash/>
    <p:sndAc>
      <p:stSnd>
        <p:snd r:embed="rId1" name="camera.wav" builtIn="1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208FF-EE38-49F8-8BE8-02DDF87F4831}" type="datetimeFigureOut">
              <a:rPr lang="ru-RU" smtClean="0"/>
              <a:pPr/>
              <a:t>27.12.2014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2F084-F4EC-4B0E-914E-6A9CACD9198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newsflash/>
    <p:sndAc>
      <p:stSnd>
        <p:snd r:embed="rId1" name="camera.wav" builtIn="1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208FF-EE38-49F8-8BE8-02DDF87F4831}" type="datetimeFigureOut">
              <a:rPr lang="ru-RU" smtClean="0"/>
              <a:pPr/>
              <a:t>27.12.2014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2F084-F4EC-4B0E-914E-6A9CACD9198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newsflash/>
    <p:sndAc>
      <p:stSnd>
        <p:snd r:embed="rId1" name="camera.wav" builtIn="1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208FF-EE38-49F8-8BE8-02DDF87F4831}" type="datetimeFigureOut">
              <a:rPr lang="ru-RU" smtClean="0"/>
              <a:pPr/>
              <a:t>27.12.2014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2F084-F4EC-4B0E-914E-6A9CACD9198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newsflash/>
    <p:sndAc>
      <p:stSnd>
        <p:snd r:embed="rId1" name="camera.wav" builtIn="1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208FF-EE38-49F8-8BE8-02DDF87F4831}" type="datetimeFigureOut">
              <a:rPr lang="ru-RU" smtClean="0"/>
              <a:pPr/>
              <a:t>27.12.2014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2F084-F4EC-4B0E-914E-6A9CACD9198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newsflash/>
    <p:sndAc>
      <p:stSnd>
        <p:snd r:embed="rId1" name="camera.wav" builtIn="1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208FF-EE38-49F8-8BE8-02DDF87F4831}" type="datetimeFigureOut">
              <a:rPr lang="ru-RU" smtClean="0"/>
              <a:pPr/>
              <a:t>27.12.2014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2F084-F4EC-4B0E-914E-6A9CACD9198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newsflash/>
    <p:sndAc>
      <p:stSnd>
        <p:snd r:embed="rId1" name="camera.wav" builtIn="1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208FF-EE38-49F8-8BE8-02DDF87F4831}" type="datetimeFigureOut">
              <a:rPr lang="ru-RU" smtClean="0"/>
              <a:pPr/>
              <a:t>27.12.2014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2F084-F4EC-4B0E-914E-6A9CACD9198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newsflash/>
    <p:sndAc>
      <p:stSnd>
        <p:snd r:embed="rId1" name="camera.wav" builtIn="1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208FF-EE38-49F8-8BE8-02DDF87F4831}" type="datetimeFigureOut">
              <a:rPr lang="ru-RU" smtClean="0"/>
              <a:pPr/>
              <a:t>27.12.2014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2F084-F4EC-4B0E-914E-6A9CACD9198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newsflash/>
    <p:sndAc>
      <p:stSnd>
        <p:snd r:embed="rId1" name="camera.wav" builtIn="1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208FF-EE38-49F8-8BE8-02DDF87F4831}" type="datetimeFigureOut">
              <a:rPr lang="ru-RU" smtClean="0"/>
              <a:pPr/>
              <a:t>27.12.2014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2F084-F4EC-4B0E-914E-6A9CACD9198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newsflash/>
    <p:sndAc>
      <p:stSnd>
        <p:snd r:embed="rId1" name="camera.wav" builtIn="1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208FF-EE38-49F8-8BE8-02DDF87F4831}" type="datetimeFigureOut">
              <a:rPr lang="ru-RU" smtClean="0"/>
              <a:pPr/>
              <a:t>27.12.2014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2F084-F4EC-4B0E-914E-6A9CACD9198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newsflash/>
    <p:sndAc>
      <p:stSnd>
        <p:snd r:embed="rId1" name="camera.wav" builtIn="1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208FF-EE38-49F8-8BE8-02DDF87F4831}" type="datetimeFigureOut">
              <a:rPr lang="ru-RU" smtClean="0"/>
              <a:pPr/>
              <a:t>27.12.2014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2F084-F4EC-4B0E-914E-6A9CACD9198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newsflash/>
    <p:sndAc>
      <p:stSnd>
        <p:snd r:embed="rId1" name="camera.wav" builtIn="1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208FF-EE38-49F8-8BE8-02DDF87F4831}" type="datetimeFigureOut">
              <a:rPr lang="ru-RU" smtClean="0"/>
              <a:pPr/>
              <a:t>27.12.2014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62F084-F4EC-4B0E-914E-6A9CACD9198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>
    <p:newsflash/>
    <p:sndAc>
      <p:stSnd>
        <p:snd r:embed="rId13" name="camera.wav" builtIn="1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9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0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3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4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5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6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500306"/>
            <a:ext cx="9144000" cy="2214578"/>
          </a:xfrm>
        </p:spPr>
        <p:txBody>
          <a:bodyPr>
            <a:noAutofit/>
          </a:bodyPr>
          <a:lstStyle/>
          <a:p>
            <a:r>
              <a:rPr lang="ru-RU" sz="2800" dirty="0" smtClean="0"/>
              <a:t>Основные результаты проведения </a:t>
            </a:r>
            <a:br>
              <a:rPr lang="ru-RU" sz="2800" dirty="0" smtClean="0"/>
            </a:br>
            <a:r>
              <a:rPr lang="ru-RU" sz="2800" dirty="0" smtClean="0"/>
              <a:t>социологического исследования на тему:</a:t>
            </a:r>
            <a:br>
              <a:rPr lang="ru-RU" sz="2800" dirty="0" smtClean="0"/>
            </a:br>
            <a:r>
              <a:rPr lang="ru-RU" sz="2800" dirty="0" smtClean="0">
                <a:solidFill>
                  <a:schemeClr val="accent1"/>
                </a:solidFill>
              </a:rPr>
              <a:t/>
            </a:r>
            <a:br>
              <a:rPr lang="ru-RU" sz="2800" dirty="0" smtClean="0">
                <a:solidFill>
                  <a:schemeClr val="accent1"/>
                </a:solidFill>
              </a:rPr>
            </a:br>
            <a:r>
              <a:rPr lang="ru-RU" sz="2800" dirty="0" smtClean="0">
                <a:solidFill>
                  <a:schemeClr val="accent1"/>
                </a:solidFill>
              </a:rPr>
              <a:t>«О состоянии гражданского общества на территории Костромской области»</a:t>
            </a:r>
            <a:endParaRPr lang="ru-RU" sz="2800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5715016"/>
            <a:ext cx="9144000" cy="61437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Иваново-Кострома – 2014</a:t>
            </a:r>
            <a:endParaRPr lang="ru-RU" sz="2000" dirty="0"/>
          </a:p>
        </p:txBody>
      </p:sp>
      <p:pic>
        <p:nvPicPr>
          <p:cNvPr id="1026" name="Picture 2" descr="C:\Documents and Settings\Admin\Рабочий стол\фон верх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1714488"/>
          </a:xfrm>
          <a:prstGeom prst="rect">
            <a:avLst/>
          </a:prstGeom>
          <a:noFill/>
        </p:spPr>
      </p:pic>
      <p:pic>
        <p:nvPicPr>
          <p:cNvPr id="1027" name="Picture 3" descr="C:\Documents and Settings\Admin\Рабочий стол\фон низ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6357958"/>
            <a:ext cx="9144000" cy="168978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  <p:sndAc>
      <p:stSnd>
        <p:snd r:embed="rId3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Documents and Settings\Admin\Рабочий стол\фон низ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357958"/>
            <a:ext cx="9144000" cy="168978"/>
          </a:xfrm>
          <a:prstGeom prst="rect">
            <a:avLst/>
          </a:prstGeom>
          <a:noFill/>
        </p:spPr>
      </p:pic>
      <p:pic>
        <p:nvPicPr>
          <p:cNvPr id="12290" name="Рисунок 2" descr="цв полоса без фона"/>
          <p:cNvPicPr>
            <a:picLocks noChangeAspect="1" noChangeArrowheads="1"/>
          </p:cNvPicPr>
          <p:nvPr/>
        </p:nvPicPr>
        <p:blipFill>
          <a:blip r:embed="rId5" cstate="print"/>
          <a:srcRect b="85854"/>
          <a:stretch>
            <a:fillRect/>
          </a:stretch>
        </p:blipFill>
        <p:spPr bwMode="auto">
          <a:xfrm>
            <a:off x="4206069" y="285729"/>
            <a:ext cx="4652211" cy="90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500034" y="214290"/>
            <a:ext cx="828680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Аналитическое агентство «ИМИДЖ-ФАКТОР»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                                                                                               г. Иваново, ул. Жарова, д. 10, 3 этаж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Тел./факс + 7 (4932) 355-905, 308-678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	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e-mail: image-factor@ivpost.ru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www.image-factor.ru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Содержимое 1"/>
          <p:cNvSpPr txBox="1">
            <a:spLocks/>
          </p:cNvSpPr>
          <p:nvPr/>
        </p:nvSpPr>
        <p:spPr>
          <a:xfrm>
            <a:off x="357158" y="1643050"/>
            <a:ext cx="8429716" cy="46434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254000" algn="just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Сроки проведения исследования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с 11 </a:t>
            </a:r>
            <a:r>
              <a:rPr lang="ru-RU" sz="1600" dirty="0" smtClean="0"/>
              <a:t>по 28 декабря 2014 г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</a:pPr>
            <a:r>
              <a:rPr lang="ru-RU" sz="1600" dirty="0" smtClean="0">
                <a:solidFill>
                  <a:schemeClr val="accent1"/>
                </a:solidFill>
              </a:rPr>
              <a:t>Цель исследования </a:t>
            </a:r>
            <a:r>
              <a:rPr lang="ru-RU" sz="1600" i="1" dirty="0" smtClean="0"/>
              <a:t>– </a:t>
            </a:r>
            <a:r>
              <a:rPr lang="ru-RU" sz="1600" dirty="0" smtClean="0"/>
              <a:t>выявление уровня развития гражданского общества Костромской области.</a:t>
            </a:r>
          </a:p>
          <a:p>
            <a:pPr marL="87313" lvl="0" indent="1588" algn="just">
              <a:lnSpc>
                <a:spcPct val="150000"/>
              </a:lnSpc>
              <a:spcBef>
                <a:spcPct val="20000"/>
              </a:spcBef>
            </a:pPr>
            <a:r>
              <a:rPr lang="ru-RU" sz="1600" dirty="0" smtClean="0">
                <a:solidFill>
                  <a:schemeClr val="accent1"/>
                </a:solidFill>
              </a:rPr>
              <a:t>Объект исследования</a:t>
            </a:r>
            <a:r>
              <a:rPr lang="ru-RU" sz="1600" dirty="0" smtClean="0"/>
              <a:t> – общественное мнение руководителей социально ориентированных некоммерческих организаций Костромской области и жителей Костромской области в возрасте от 18 лет и старше, постоянно проживающих в муниципальных образованиях региона.</a:t>
            </a:r>
          </a:p>
          <a:p>
            <a:pPr marL="87313" lvl="0" indent="1588" algn="just">
              <a:lnSpc>
                <a:spcPct val="150000"/>
              </a:lnSpc>
              <a:spcBef>
                <a:spcPct val="20000"/>
              </a:spcBef>
            </a:pPr>
            <a:r>
              <a:rPr lang="ru-RU" sz="1600" dirty="0" smtClean="0">
                <a:solidFill>
                  <a:schemeClr val="accent1"/>
                </a:solidFill>
              </a:rPr>
              <a:t>Предмет исследования </a:t>
            </a:r>
            <a:r>
              <a:rPr lang="ru-RU" sz="1600" dirty="0" smtClean="0"/>
              <a:t>– уровень развития гражданского общества Костромской области.</a:t>
            </a:r>
          </a:p>
          <a:p>
            <a:pPr marL="87313" lvl="0" indent="1588" algn="just">
              <a:lnSpc>
                <a:spcPct val="150000"/>
              </a:lnSpc>
              <a:spcBef>
                <a:spcPct val="20000"/>
              </a:spcBef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Метод исследования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– очное и</a:t>
            </a:r>
            <a:r>
              <a:rPr kumimoji="0" lang="ru-RU" sz="16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нтервью с участниками социологического опроса.</a:t>
            </a:r>
          </a:p>
          <a:p>
            <a:pPr marL="87313" lvl="0" indent="1588" algn="just">
              <a:lnSpc>
                <a:spcPct val="150000"/>
              </a:lnSpc>
              <a:spcBef>
                <a:spcPct val="20000"/>
              </a:spcBef>
              <a:defRPr/>
            </a:pPr>
            <a:r>
              <a:rPr kumimoji="0" lang="ru-RU" sz="1600" b="0" i="0" u="none" strike="noStrike" kern="1200" cap="none" spc="0" normalizeH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Объем выборочной совокупности </a:t>
            </a:r>
            <a:r>
              <a:rPr kumimoji="0" lang="ru-RU" sz="16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– 600 респондентов из числа жителей Костромской области и 22 эксперта из числа </a:t>
            </a:r>
            <a:r>
              <a:rPr lang="ru-RU" sz="1600" dirty="0" smtClean="0"/>
              <a:t>руководителей социально ориентированных некоммерческих организаций Костромской области</a:t>
            </a:r>
            <a:r>
              <a:rPr kumimoji="0" lang="ru-RU" sz="16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marR="0" lvl="0" indent="1588" algn="just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600" b="0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428628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accent1"/>
                </a:solidFill>
              </a:rPr>
              <a:t>1. Методический паспорт исследования</a:t>
            </a:r>
          </a:p>
          <a:p>
            <a:pPr marL="452438" indent="-452438" algn="just">
              <a:lnSpc>
                <a:spcPct val="150000"/>
              </a:lnSpc>
              <a:spcBef>
                <a:spcPts val="0"/>
              </a:spcBef>
              <a:buNone/>
              <a:tabLst>
                <a:tab pos="180975" algn="l"/>
                <a:tab pos="450850" algn="l"/>
              </a:tabLst>
            </a:pPr>
            <a:r>
              <a:rPr lang="ru-RU" sz="1600" dirty="0" smtClean="0"/>
              <a:t>        	</a:t>
            </a:r>
            <a:endParaRPr lang="ru-RU" sz="1900" dirty="0"/>
          </a:p>
        </p:txBody>
      </p:sp>
    </p:spTree>
  </p:cSld>
  <p:clrMapOvr>
    <a:masterClrMapping/>
  </p:clrMapOvr>
  <p:transition>
    <p:newsflash/>
    <p:sndAc>
      <p:stSnd>
        <p:snd r:embed="rId3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Documents and Settings\Admin\Рабочий стол\фон низ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357958"/>
            <a:ext cx="9144000" cy="168978"/>
          </a:xfrm>
          <a:prstGeom prst="rect">
            <a:avLst/>
          </a:prstGeom>
          <a:noFill/>
        </p:spPr>
      </p:pic>
      <p:pic>
        <p:nvPicPr>
          <p:cNvPr id="12290" name="Рисунок 2" descr="цв полоса без фона"/>
          <p:cNvPicPr>
            <a:picLocks noChangeAspect="1" noChangeArrowheads="1"/>
          </p:cNvPicPr>
          <p:nvPr/>
        </p:nvPicPr>
        <p:blipFill>
          <a:blip r:embed="rId5" cstate="print"/>
          <a:srcRect b="85854"/>
          <a:stretch>
            <a:fillRect/>
          </a:stretch>
        </p:blipFill>
        <p:spPr bwMode="auto">
          <a:xfrm>
            <a:off x="4206069" y="285729"/>
            <a:ext cx="4652211" cy="90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500034" y="214290"/>
            <a:ext cx="828680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Аналитическое агентство «ИМИДЖ-ФАКТОР»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                                                                                               г. Иваново, ул. Жарова, д. 10, 3 этаж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Тел./факс + 7 (4932) 355-905, 308-678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	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e-mail: image-factor@ivpost.ru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www.image-factor.ru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0" y="3143248"/>
            <a:ext cx="9144000" cy="928694"/>
          </a:xfrm>
        </p:spPr>
        <p:txBody>
          <a:bodyPr>
            <a:noAutofit/>
          </a:bodyPr>
          <a:lstStyle/>
          <a:p>
            <a:pPr marL="457200" indent="-457200" algn="ctr">
              <a:spcBef>
                <a:spcPts val="0"/>
              </a:spcBef>
              <a:buNone/>
            </a:pPr>
            <a:r>
              <a:rPr lang="ru-RU" sz="2800" dirty="0" smtClean="0">
                <a:solidFill>
                  <a:schemeClr val="accent1"/>
                </a:solidFill>
              </a:rPr>
              <a:t>1. Основные результаты массового опроса</a:t>
            </a:r>
          </a:p>
          <a:p>
            <a:pPr marL="457200" indent="-457200" algn="ctr">
              <a:spcBef>
                <a:spcPts val="0"/>
              </a:spcBef>
              <a:buNone/>
            </a:pPr>
            <a:r>
              <a:rPr lang="ru-RU" sz="2800" dirty="0" smtClean="0">
                <a:solidFill>
                  <a:schemeClr val="accent1"/>
                </a:solidFill>
              </a:rPr>
              <a:t>(количественное исследование)</a:t>
            </a:r>
          </a:p>
          <a:p>
            <a:pPr marL="452438" indent="-452438" algn="just">
              <a:lnSpc>
                <a:spcPct val="150000"/>
              </a:lnSpc>
              <a:spcBef>
                <a:spcPts val="0"/>
              </a:spcBef>
              <a:buNone/>
              <a:tabLst>
                <a:tab pos="180975" algn="l"/>
                <a:tab pos="450850" algn="l"/>
              </a:tabLst>
            </a:pPr>
            <a:r>
              <a:rPr lang="ru-RU" sz="1600" dirty="0" smtClean="0"/>
              <a:t>        	</a:t>
            </a:r>
            <a:endParaRPr lang="ru-RU" sz="1900" dirty="0"/>
          </a:p>
        </p:txBody>
      </p:sp>
    </p:spTree>
  </p:cSld>
  <p:clrMapOvr>
    <a:masterClrMapping/>
  </p:clrMapOvr>
  <p:transition>
    <p:newsflash/>
    <p:sndAc>
      <p:stSnd>
        <p:snd r:embed="rId3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Documents and Settings\Admin\Рабочий стол\фон низ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357958"/>
            <a:ext cx="9144000" cy="168978"/>
          </a:xfrm>
          <a:prstGeom prst="rect">
            <a:avLst/>
          </a:prstGeom>
          <a:noFill/>
        </p:spPr>
      </p:pic>
      <p:pic>
        <p:nvPicPr>
          <p:cNvPr id="12290" name="Рисунок 2" descr="цв полоса без фона"/>
          <p:cNvPicPr>
            <a:picLocks noChangeAspect="1" noChangeArrowheads="1"/>
          </p:cNvPicPr>
          <p:nvPr/>
        </p:nvPicPr>
        <p:blipFill>
          <a:blip r:embed="rId5" cstate="print"/>
          <a:srcRect b="85854"/>
          <a:stretch>
            <a:fillRect/>
          </a:stretch>
        </p:blipFill>
        <p:spPr bwMode="auto">
          <a:xfrm>
            <a:off x="4206069" y="285729"/>
            <a:ext cx="4652211" cy="90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500034" y="214290"/>
            <a:ext cx="828680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Аналитическое агентство «ИМИДЖ-ФАКТОР»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                                                                                               г. Иваново, ул. Жарова, д. 10, 3 этаж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Тел./факс + 7 (4932) 355-905, 308-678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	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e-mail: image-factor@ivpost.ru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www.image-factor.ru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1714480" y="1285860"/>
          <a:ext cx="5486400" cy="4286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0" name="Содержимое 2"/>
          <p:cNvSpPr>
            <a:spLocks noGrp="1"/>
          </p:cNvSpPr>
          <p:nvPr>
            <p:ph idx="1"/>
          </p:nvPr>
        </p:nvSpPr>
        <p:spPr>
          <a:xfrm>
            <a:off x="0" y="5715016"/>
            <a:ext cx="9144000" cy="428628"/>
          </a:xfrm>
        </p:spPr>
        <p:txBody>
          <a:bodyPr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ru-RU" sz="1400" b="1" dirty="0" smtClean="0">
                <a:ea typeface="Times New Roman"/>
                <a:cs typeface="Times New Roman"/>
              </a:rPr>
              <a:t>Рис. 1. </a:t>
            </a:r>
            <a:r>
              <a:rPr lang="ru-RU" sz="1400" dirty="0" smtClean="0">
                <a:ea typeface="Times New Roman"/>
                <a:cs typeface="Times New Roman"/>
              </a:rPr>
              <a:t>Основные источники знания населения о деятельности общественных (некоммерческих) </a:t>
            </a:r>
          </a:p>
          <a:p>
            <a:pPr algn="ctr">
              <a:spcAft>
                <a:spcPts val="0"/>
              </a:spcAft>
              <a:buNone/>
            </a:pPr>
            <a:r>
              <a:rPr lang="ru-RU" sz="1400" dirty="0" smtClean="0">
                <a:ea typeface="Times New Roman"/>
                <a:cs typeface="Times New Roman"/>
              </a:rPr>
              <a:t>организаций в Костромской области?»</a:t>
            </a:r>
            <a:r>
              <a:rPr lang="ru-RU" sz="1400" i="1" dirty="0" smtClean="0">
                <a:ea typeface="Times New Roman"/>
                <a:cs typeface="Times New Roman"/>
              </a:rPr>
              <a:t>, %</a:t>
            </a:r>
            <a:endParaRPr lang="ru-RU" sz="1400" dirty="0" smtClean="0">
              <a:ea typeface="Times New Roman"/>
              <a:cs typeface="Times New Roman"/>
            </a:endParaRP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endParaRPr lang="ru-RU" sz="2000" dirty="0" smtClean="0">
              <a:solidFill>
                <a:schemeClr val="accent1"/>
              </a:solidFill>
            </a:endParaRPr>
          </a:p>
          <a:p>
            <a:pPr marL="452438" indent="-452438" algn="just">
              <a:lnSpc>
                <a:spcPct val="150000"/>
              </a:lnSpc>
              <a:spcBef>
                <a:spcPts val="0"/>
              </a:spcBef>
              <a:buNone/>
              <a:tabLst>
                <a:tab pos="180975" algn="l"/>
                <a:tab pos="450850" algn="l"/>
              </a:tabLst>
            </a:pPr>
            <a:r>
              <a:rPr lang="ru-RU" sz="1600" dirty="0" smtClean="0"/>
              <a:t>        	</a:t>
            </a:r>
            <a:endParaRPr lang="ru-RU" sz="1900" dirty="0"/>
          </a:p>
        </p:txBody>
      </p:sp>
    </p:spTree>
  </p:cSld>
  <p:clrMapOvr>
    <a:masterClrMapping/>
  </p:clrMapOvr>
  <p:transition>
    <p:newsflash/>
    <p:sndAc>
      <p:stSnd>
        <p:snd r:embed="rId3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Documents and Settings\Admin\Рабочий стол\фон низ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357958"/>
            <a:ext cx="9144000" cy="168978"/>
          </a:xfrm>
          <a:prstGeom prst="rect">
            <a:avLst/>
          </a:prstGeom>
          <a:noFill/>
        </p:spPr>
      </p:pic>
      <p:pic>
        <p:nvPicPr>
          <p:cNvPr id="12290" name="Рисунок 2" descr="цв полоса без фона"/>
          <p:cNvPicPr>
            <a:picLocks noChangeAspect="1" noChangeArrowheads="1"/>
          </p:cNvPicPr>
          <p:nvPr/>
        </p:nvPicPr>
        <p:blipFill>
          <a:blip r:embed="rId5" cstate="print"/>
          <a:srcRect b="85854"/>
          <a:stretch>
            <a:fillRect/>
          </a:stretch>
        </p:blipFill>
        <p:spPr bwMode="auto">
          <a:xfrm>
            <a:off x="4206069" y="285729"/>
            <a:ext cx="4652211" cy="90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500034" y="214290"/>
            <a:ext cx="828680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Аналитическое агентство «ИМИДЖ-ФАКТОР»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                                                                                               г. Иваново, ул. Жарова, д. 10, 3 этаж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Тел./факс + 7 (4932) 355-905, 308-678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	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e-mail: image-factor@ivpost.ru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www.image-factor.ru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Содержимое 1"/>
          <p:cNvSpPr txBox="1">
            <a:spLocks/>
          </p:cNvSpPr>
          <p:nvPr/>
        </p:nvSpPr>
        <p:spPr>
          <a:xfrm>
            <a:off x="357158" y="1357298"/>
            <a:ext cx="8429716" cy="49292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r>
              <a:rPr lang="ru-RU" sz="1600" dirty="0" smtClean="0"/>
              <a:t>К числу основных источников получения населением информации о деятельности общественных (некоммерческих) организаций Костромской области относятся: </a:t>
            </a:r>
            <a:r>
              <a:rPr lang="ru-RU" sz="1600" b="1" dirty="0" smtClean="0"/>
              <a:t>традиционные СМИ </a:t>
            </a:r>
            <a:r>
              <a:rPr lang="ru-RU" sz="1600" dirty="0" smtClean="0"/>
              <a:t>(телевидение, радио, пресса) и </a:t>
            </a:r>
            <a:r>
              <a:rPr lang="ru-RU" sz="1600" b="1" dirty="0" smtClean="0"/>
              <a:t>социальное окружение граждан </a:t>
            </a:r>
            <a:r>
              <a:rPr lang="ru-RU" sz="1600" dirty="0" smtClean="0"/>
              <a:t>(родственники, близкие, знакомые, друзья). В четверти случаев таковым источником информации о деятельности общественных (некоммерческих) организаций региона стал </a:t>
            </a:r>
            <a:r>
              <a:rPr lang="ru-RU" sz="1600" b="1" dirty="0" smtClean="0"/>
              <a:t>Интернет (рис. 1)</a:t>
            </a:r>
            <a:r>
              <a:rPr lang="ru-RU" sz="1600" dirty="0" smtClean="0"/>
              <a:t>.</a:t>
            </a:r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r>
              <a:rPr lang="ru-RU" sz="1600" dirty="0" smtClean="0"/>
              <a:t>Только каждый десятый житель Костромской области </a:t>
            </a:r>
            <a:r>
              <a:rPr lang="ru-RU" sz="1600" b="1" dirty="0" smtClean="0"/>
              <a:t>участвует в деятельности общественных (некоммерческих) организаций</a:t>
            </a:r>
            <a:r>
              <a:rPr lang="ru-RU" sz="1600" dirty="0" smtClean="0"/>
              <a:t>, еще 28,5% опрошенных хорошо </a:t>
            </a:r>
            <a:r>
              <a:rPr lang="ru-RU" sz="1600" b="1" dirty="0" smtClean="0"/>
              <a:t>знакомы с этой деятельностью</a:t>
            </a:r>
            <a:r>
              <a:rPr lang="ru-RU" sz="1600" dirty="0" smtClean="0"/>
              <a:t>. Более половины граждан ничего не знают о работе общественных (некоммерческих) организаций региона, либо их знания о такой работе носят отрывочный (смутный) характер </a:t>
            </a:r>
            <a:r>
              <a:rPr lang="ru-RU" sz="1600" b="1" dirty="0" smtClean="0"/>
              <a:t>(рис. 2)</a:t>
            </a:r>
            <a:r>
              <a:rPr lang="ru-RU" sz="1600" dirty="0" smtClean="0"/>
              <a:t>.</a:t>
            </a:r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marR="0" lvl="0" indent="1588" algn="just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600" b="0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newsflash/>
    <p:sndAc>
      <p:stSnd>
        <p:snd r:embed="rId3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Documents and Settings\Admin\Рабочий стол\фон низ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357958"/>
            <a:ext cx="9144000" cy="168978"/>
          </a:xfrm>
          <a:prstGeom prst="rect">
            <a:avLst/>
          </a:prstGeom>
          <a:noFill/>
        </p:spPr>
      </p:pic>
      <p:pic>
        <p:nvPicPr>
          <p:cNvPr id="12290" name="Рисунок 2" descr="цв полоса без фона"/>
          <p:cNvPicPr>
            <a:picLocks noChangeAspect="1" noChangeArrowheads="1"/>
          </p:cNvPicPr>
          <p:nvPr/>
        </p:nvPicPr>
        <p:blipFill>
          <a:blip r:embed="rId5" cstate="print"/>
          <a:srcRect b="85854"/>
          <a:stretch>
            <a:fillRect/>
          </a:stretch>
        </p:blipFill>
        <p:spPr bwMode="auto">
          <a:xfrm>
            <a:off x="4206069" y="285729"/>
            <a:ext cx="4652211" cy="90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500034" y="214290"/>
            <a:ext cx="828680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Аналитическое агентство «ИМИДЖ-ФАКТОР»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                                                                                               г. Иваново, ул. Жарова, д. 10, 3 этаж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Тел./факс + 7 (4932) 355-905, 308-678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	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e-mail: image-factor@ivpost.ru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www.image-factor.ru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Содержимое 2"/>
          <p:cNvSpPr>
            <a:spLocks noGrp="1"/>
          </p:cNvSpPr>
          <p:nvPr>
            <p:ph idx="1"/>
          </p:nvPr>
        </p:nvSpPr>
        <p:spPr>
          <a:xfrm>
            <a:off x="0" y="5072074"/>
            <a:ext cx="9144000" cy="428628"/>
          </a:xfrm>
        </p:spPr>
        <p:txBody>
          <a:bodyPr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ru-RU" sz="1400" b="1" dirty="0" smtClean="0">
                <a:ea typeface="Times New Roman"/>
                <a:cs typeface="Times New Roman"/>
              </a:rPr>
              <a:t>Рис. 2. </a:t>
            </a:r>
            <a:r>
              <a:rPr lang="ru-RU" sz="1400" dirty="0" smtClean="0">
                <a:ea typeface="Times New Roman"/>
                <a:cs typeface="Times New Roman"/>
              </a:rPr>
              <a:t>Распределение ответов респондентов на вопрос: «Знакомы ли Вы с деятельностью </a:t>
            </a:r>
          </a:p>
          <a:p>
            <a:pPr algn="ctr">
              <a:spcAft>
                <a:spcPts val="0"/>
              </a:spcAft>
              <a:buNone/>
            </a:pPr>
            <a:r>
              <a:rPr lang="ru-RU" sz="1400" dirty="0" smtClean="0">
                <a:ea typeface="Times New Roman"/>
                <a:cs typeface="Times New Roman"/>
              </a:rPr>
              <a:t>общественных (некоммерческих) организаций </a:t>
            </a:r>
            <a:r>
              <a:rPr lang="ru-RU" sz="1400" dirty="0" smtClean="0">
                <a:ea typeface="Times New Roman"/>
              </a:rPr>
              <a:t>в Костромской области?»</a:t>
            </a:r>
            <a:r>
              <a:rPr lang="ru-RU" sz="1400" i="1" dirty="0" smtClean="0">
                <a:ea typeface="Times New Roman"/>
              </a:rPr>
              <a:t>, %</a:t>
            </a:r>
            <a:endParaRPr lang="ru-RU" sz="2000" dirty="0" smtClean="0">
              <a:solidFill>
                <a:schemeClr val="accent1"/>
              </a:solidFill>
            </a:endParaRPr>
          </a:p>
          <a:p>
            <a:pPr marL="452438" indent="-452438" algn="just">
              <a:lnSpc>
                <a:spcPct val="150000"/>
              </a:lnSpc>
              <a:spcBef>
                <a:spcPts val="0"/>
              </a:spcBef>
              <a:buNone/>
              <a:tabLst>
                <a:tab pos="180975" algn="l"/>
                <a:tab pos="450850" algn="l"/>
              </a:tabLst>
            </a:pPr>
            <a:r>
              <a:rPr lang="ru-RU" sz="1600" dirty="0" smtClean="0"/>
              <a:t>        	</a:t>
            </a:r>
            <a:endParaRPr lang="ru-RU" sz="1900" dirty="0"/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1828800" y="1928812"/>
          <a:ext cx="5486400" cy="3000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ransition>
    <p:newsflash/>
    <p:sndAc>
      <p:stSnd>
        <p:snd r:embed="rId3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Documents and Settings\Admin\Рабочий стол\фон низ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357958"/>
            <a:ext cx="9144000" cy="168978"/>
          </a:xfrm>
          <a:prstGeom prst="rect">
            <a:avLst/>
          </a:prstGeom>
          <a:noFill/>
        </p:spPr>
      </p:pic>
      <p:pic>
        <p:nvPicPr>
          <p:cNvPr id="12290" name="Рисунок 2" descr="цв полоса без фона"/>
          <p:cNvPicPr>
            <a:picLocks noChangeAspect="1" noChangeArrowheads="1"/>
          </p:cNvPicPr>
          <p:nvPr/>
        </p:nvPicPr>
        <p:blipFill>
          <a:blip r:embed="rId5" cstate="print"/>
          <a:srcRect b="85854"/>
          <a:stretch>
            <a:fillRect/>
          </a:stretch>
        </p:blipFill>
        <p:spPr bwMode="auto">
          <a:xfrm>
            <a:off x="4206069" y="285729"/>
            <a:ext cx="4652211" cy="90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500034" y="214290"/>
            <a:ext cx="828680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Аналитическое агентство «ИМИДЖ-ФАКТОР»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                                                                                               г. Иваново, ул. Жарова, д. 10, 3 этаж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Тел./факс + 7 (4932) 355-905, 308-678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	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e-mail: image-factor@ivpost.ru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www.image-factor.ru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Содержимое 2"/>
          <p:cNvSpPr>
            <a:spLocks noGrp="1"/>
          </p:cNvSpPr>
          <p:nvPr>
            <p:ph idx="1"/>
          </p:nvPr>
        </p:nvSpPr>
        <p:spPr>
          <a:xfrm>
            <a:off x="0" y="5072074"/>
            <a:ext cx="9144000" cy="428628"/>
          </a:xfrm>
        </p:spPr>
        <p:txBody>
          <a:bodyPr>
            <a:noAutofit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ru-RU" sz="1400" b="1" dirty="0" smtClean="0">
                <a:ea typeface="Times New Roman"/>
                <a:cs typeface="Times New Roman"/>
              </a:rPr>
              <a:t>Рис. 3. </a:t>
            </a:r>
            <a:r>
              <a:rPr lang="ru-RU" sz="1400" dirty="0" smtClean="0">
                <a:ea typeface="Times New Roman"/>
                <a:cs typeface="Times New Roman"/>
              </a:rPr>
              <a:t>Уровень доверия населения общественным (некоммерческим) </a:t>
            </a:r>
            <a:r>
              <a:rPr lang="ru-RU" sz="1400" dirty="0" smtClean="0">
                <a:ea typeface="Times New Roman"/>
              </a:rPr>
              <a:t>организациям, </a:t>
            </a:r>
            <a:r>
              <a:rPr lang="ru-RU" sz="1400" i="1" dirty="0" smtClean="0">
                <a:ea typeface="Times New Roman"/>
              </a:rPr>
              <a:t>%</a:t>
            </a:r>
            <a:r>
              <a:rPr lang="ru-RU" sz="1600" dirty="0" smtClean="0"/>
              <a:t>    </a:t>
            </a:r>
            <a:endParaRPr lang="ru-RU" sz="1900" dirty="0"/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1828800" y="1928812"/>
          <a:ext cx="5486400" cy="3000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ransition>
    <p:newsflash/>
    <p:sndAc>
      <p:stSnd>
        <p:snd r:embed="rId3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Documents and Settings\Admin\Рабочий стол\фон низ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357958"/>
            <a:ext cx="9144000" cy="168978"/>
          </a:xfrm>
          <a:prstGeom prst="rect">
            <a:avLst/>
          </a:prstGeom>
          <a:noFill/>
        </p:spPr>
      </p:pic>
      <p:pic>
        <p:nvPicPr>
          <p:cNvPr id="12290" name="Рисунок 2" descr="цв полоса без фона"/>
          <p:cNvPicPr>
            <a:picLocks noChangeAspect="1" noChangeArrowheads="1"/>
          </p:cNvPicPr>
          <p:nvPr/>
        </p:nvPicPr>
        <p:blipFill>
          <a:blip r:embed="rId5" cstate="print"/>
          <a:srcRect b="85854"/>
          <a:stretch>
            <a:fillRect/>
          </a:stretch>
        </p:blipFill>
        <p:spPr bwMode="auto">
          <a:xfrm>
            <a:off x="4206069" y="285729"/>
            <a:ext cx="4652211" cy="90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500034" y="214290"/>
            <a:ext cx="828680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Аналитическое агентство «ИМИДЖ-ФАКТОР»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                                                                                               г. Иваново, ул. Жарова, д. 10, 3 этаж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Тел./факс + 7 (4932) 355-905, 308-678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	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e-mail: image-factor@ivpost.ru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www.image-factor.ru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Содержимое 1"/>
          <p:cNvSpPr txBox="1">
            <a:spLocks/>
          </p:cNvSpPr>
          <p:nvPr/>
        </p:nvSpPr>
        <p:spPr>
          <a:xfrm>
            <a:off x="357158" y="1285860"/>
            <a:ext cx="8429716" cy="49292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r>
              <a:rPr lang="ru-RU" sz="1600" dirty="0" smtClean="0"/>
              <a:t>Подавляющая часть жителей Костромской области высказывает в целом </a:t>
            </a:r>
            <a:r>
              <a:rPr lang="ru-RU" sz="1600" b="1" dirty="0" smtClean="0"/>
              <a:t>доверительное отношение к общественным (некоммерческим) организациям</a:t>
            </a:r>
            <a:r>
              <a:rPr lang="ru-RU" sz="1600" dirty="0" smtClean="0"/>
              <a:t>. Лишь немногим более  12% опрошенных в отрицательном ключе отзываются о своем отношении к общественным (некоммерческим) организациям </a:t>
            </a:r>
            <a:r>
              <a:rPr lang="ru-RU" sz="1600" b="1" dirty="0" smtClean="0"/>
              <a:t>(рис. 3)</a:t>
            </a:r>
            <a:r>
              <a:rPr lang="ru-RU" sz="1600" dirty="0" smtClean="0"/>
              <a:t>. К числу основных причин такого отношения респонденты относят: </a:t>
            </a:r>
            <a:r>
              <a:rPr lang="ru-RU" sz="1600" b="1" dirty="0" smtClean="0"/>
              <a:t>частый обман и пустые обещания со стороны НКО, отсутствие результата работы НКО, преследование НКО личных (корыстных) интересов</a:t>
            </a:r>
            <a:r>
              <a:rPr lang="ru-RU" sz="1600" dirty="0" smtClean="0"/>
              <a:t>.</a:t>
            </a:r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r>
              <a:rPr lang="ru-RU" sz="1600" dirty="0" smtClean="0"/>
              <a:t>Только каждый третий житель Костромской области так или иначе </a:t>
            </a:r>
            <a:r>
              <a:rPr lang="ru-RU" sz="1600" b="1" dirty="0" smtClean="0"/>
              <a:t>согласился бы заняться добровольческой (общественной) деятельностью в ближайшее время (рис. 4)</a:t>
            </a:r>
            <a:r>
              <a:rPr lang="ru-RU" sz="1600" dirty="0" smtClean="0"/>
              <a:t>. Для остальных граждан в половине случаев препятствие служит </a:t>
            </a:r>
            <a:r>
              <a:rPr lang="ru-RU" sz="1600" b="1" dirty="0" smtClean="0"/>
              <a:t>отсутствие свободного времени </a:t>
            </a:r>
            <a:r>
              <a:rPr lang="ru-RU" sz="1600" dirty="0" smtClean="0"/>
              <a:t>(работа, семья, дети). Между тем, в 11,1% случаев у таких граждан </a:t>
            </a:r>
            <a:r>
              <a:rPr lang="ru-RU" sz="1600" b="1" dirty="0" smtClean="0"/>
              <a:t>нет интереса (желания)</a:t>
            </a:r>
            <a:r>
              <a:rPr lang="ru-RU" sz="1600" dirty="0" smtClean="0"/>
              <a:t>, в еще 12,6% случаев наличествует самомнение о </a:t>
            </a:r>
            <a:r>
              <a:rPr lang="ru-RU" sz="1600" b="1" dirty="0" smtClean="0"/>
              <a:t>неразумности занятия общественной деятельностью в старшем возрасте</a:t>
            </a:r>
            <a:r>
              <a:rPr lang="ru-RU" sz="1600" dirty="0" smtClean="0"/>
              <a:t>.</a:t>
            </a:r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marR="0" lvl="0" indent="1588" algn="just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600" b="0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newsflash/>
    <p:sndAc>
      <p:stSnd>
        <p:snd r:embed="rId3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Documents and Settings\Admin\Рабочий стол\фон низ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357958"/>
            <a:ext cx="9144000" cy="168978"/>
          </a:xfrm>
          <a:prstGeom prst="rect">
            <a:avLst/>
          </a:prstGeom>
          <a:noFill/>
        </p:spPr>
      </p:pic>
      <p:pic>
        <p:nvPicPr>
          <p:cNvPr id="12290" name="Рисунок 2" descr="цв полоса без фона"/>
          <p:cNvPicPr>
            <a:picLocks noChangeAspect="1" noChangeArrowheads="1"/>
          </p:cNvPicPr>
          <p:nvPr/>
        </p:nvPicPr>
        <p:blipFill>
          <a:blip r:embed="rId5" cstate="print"/>
          <a:srcRect b="85854"/>
          <a:stretch>
            <a:fillRect/>
          </a:stretch>
        </p:blipFill>
        <p:spPr bwMode="auto">
          <a:xfrm>
            <a:off x="4206069" y="285729"/>
            <a:ext cx="4652211" cy="90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500034" y="214290"/>
            <a:ext cx="828680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Аналитическое агентство «ИМИДЖ-ФАКТОР»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                                                                                               г. Иваново, ул. Жарова, д. 10, 3 этаж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Тел./факс + 7 (4932) 355-905, 308-678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	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e-mail: image-factor@ivpost.ru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www.image-factor.ru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Содержимое 2"/>
          <p:cNvSpPr>
            <a:spLocks noGrp="1"/>
          </p:cNvSpPr>
          <p:nvPr>
            <p:ph idx="1"/>
          </p:nvPr>
        </p:nvSpPr>
        <p:spPr>
          <a:xfrm>
            <a:off x="0" y="5072074"/>
            <a:ext cx="9144000" cy="428628"/>
          </a:xfrm>
        </p:spPr>
        <p:txBody>
          <a:bodyPr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ru-RU" sz="1400" b="1" dirty="0" smtClean="0">
                <a:ea typeface="Times New Roman"/>
                <a:cs typeface="Times New Roman"/>
              </a:rPr>
              <a:t>Рис. 4. </a:t>
            </a:r>
            <a:r>
              <a:rPr lang="ru-RU" sz="1400" dirty="0" smtClean="0">
                <a:ea typeface="Times New Roman"/>
                <a:cs typeface="Times New Roman"/>
              </a:rPr>
              <a:t>Доля граждан, согласившихся заняться в ближайшее время </a:t>
            </a:r>
          </a:p>
          <a:p>
            <a:pPr algn="ctr">
              <a:spcAft>
                <a:spcPts val="0"/>
              </a:spcAft>
              <a:buNone/>
            </a:pPr>
            <a:r>
              <a:rPr lang="ru-RU" sz="1400" dirty="0" smtClean="0">
                <a:ea typeface="Times New Roman"/>
              </a:rPr>
              <a:t>добровольческой (общественной) деятельностью, </a:t>
            </a:r>
            <a:r>
              <a:rPr lang="ru-RU" sz="1400" i="1" dirty="0" smtClean="0">
                <a:ea typeface="Times New Roman"/>
              </a:rPr>
              <a:t>%</a:t>
            </a:r>
            <a:endParaRPr lang="ru-RU" sz="1900" dirty="0"/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1828800" y="1928812"/>
          <a:ext cx="5486400" cy="3000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ransition>
    <p:newsflash/>
    <p:sndAc>
      <p:stSnd>
        <p:snd r:embed="rId3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Documents and Settings\Admin\Рабочий стол\фон низ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357958"/>
            <a:ext cx="9144000" cy="168978"/>
          </a:xfrm>
          <a:prstGeom prst="rect">
            <a:avLst/>
          </a:prstGeom>
          <a:noFill/>
        </p:spPr>
      </p:pic>
      <p:pic>
        <p:nvPicPr>
          <p:cNvPr id="12290" name="Рисунок 2" descr="цв полоса без фона"/>
          <p:cNvPicPr>
            <a:picLocks noChangeAspect="1" noChangeArrowheads="1"/>
          </p:cNvPicPr>
          <p:nvPr/>
        </p:nvPicPr>
        <p:blipFill>
          <a:blip r:embed="rId5" cstate="print"/>
          <a:srcRect b="85854"/>
          <a:stretch>
            <a:fillRect/>
          </a:stretch>
        </p:blipFill>
        <p:spPr bwMode="auto">
          <a:xfrm>
            <a:off x="4206069" y="285729"/>
            <a:ext cx="4652211" cy="90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500034" y="214290"/>
            <a:ext cx="828680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Аналитическое агентство «ИМИДЖ-ФАКТОР»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                                                                                               г. Иваново, ул. Жарова, д. 10, 3 этаж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Тел./факс + 7 (4932) 355-905, 308-678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	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e-mail: image-factor@ivpost.ru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www.image-factor.ru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Содержимое 2"/>
          <p:cNvSpPr>
            <a:spLocks noGrp="1"/>
          </p:cNvSpPr>
          <p:nvPr>
            <p:ph idx="1"/>
          </p:nvPr>
        </p:nvSpPr>
        <p:spPr>
          <a:xfrm>
            <a:off x="0" y="5072074"/>
            <a:ext cx="9144000" cy="428628"/>
          </a:xfrm>
        </p:spPr>
        <p:txBody>
          <a:bodyPr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ru-RU" sz="1400" b="1" dirty="0" smtClean="0">
                <a:ea typeface="Times New Roman"/>
                <a:cs typeface="Times New Roman"/>
              </a:rPr>
              <a:t>Рис. 5. </a:t>
            </a:r>
            <a:r>
              <a:rPr lang="ru-RU" sz="1400" dirty="0" smtClean="0">
                <a:ea typeface="Times New Roman"/>
                <a:cs typeface="Times New Roman"/>
              </a:rPr>
              <a:t>Оценка населением результата работы общественных </a:t>
            </a:r>
            <a:r>
              <a:rPr lang="ru-RU" sz="1400" dirty="0" smtClean="0">
                <a:ea typeface="Times New Roman"/>
              </a:rPr>
              <a:t>(некоммерческих) организаций </a:t>
            </a:r>
          </a:p>
          <a:p>
            <a:pPr algn="ctr">
              <a:spcAft>
                <a:spcPts val="0"/>
              </a:spcAft>
              <a:buNone/>
            </a:pPr>
            <a:r>
              <a:rPr lang="ru-RU" sz="1400" dirty="0" smtClean="0">
                <a:ea typeface="Times New Roman"/>
              </a:rPr>
              <a:t>в Костромской области, </a:t>
            </a:r>
            <a:r>
              <a:rPr lang="ru-RU" sz="1400" i="1" dirty="0" smtClean="0">
                <a:ea typeface="Times New Roman"/>
              </a:rPr>
              <a:t>%</a:t>
            </a:r>
            <a:endParaRPr lang="ru-RU" sz="1900" dirty="0"/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1828800" y="1928812"/>
          <a:ext cx="5486400" cy="3000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ransition>
    <p:newsflash/>
    <p:sndAc>
      <p:stSnd>
        <p:snd r:embed="rId3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Documents and Settings\Admin\Рабочий стол\фон низ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357958"/>
            <a:ext cx="9144000" cy="168978"/>
          </a:xfrm>
          <a:prstGeom prst="rect">
            <a:avLst/>
          </a:prstGeom>
          <a:noFill/>
        </p:spPr>
      </p:pic>
      <p:pic>
        <p:nvPicPr>
          <p:cNvPr id="12290" name="Рисунок 2" descr="цв полоса без фона"/>
          <p:cNvPicPr>
            <a:picLocks noChangeAspect="1" noChangeArrowheads="1"/>
          </p:cNvPicPr>
          <p:nvPr/>
        </p:nvPicPr>
        <p:blipFill>
          <a:blip r:embed="rId5" cstate="print"/>
          <a:srcRect b="85854"/>
          <a:stretch>
            <a:fillRect/>
          </a:stretch>
        </p:blipFill>
        <p:spPr bwMode="auto">
          <a:xfrm>
            <a:off x="4206069" y="285729"/>
            <a:ext cx="4652211" cy="90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500034" y="214290"/>
            <a:ext cx="828680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Аналитическое агентство «ИМИДЖ-ФАКТОР»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                                                                                               г. Иваново, ул. Жарова, д. 10, 3 этаж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Тел./факс + 7 (4932) 355-905, 308-678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	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e-mail: image-factor@ivpost.ru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www.image-factor.ru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Содержимое 1"/>
          <p:cNvSpPr txBox="1">
            <a:spLocks/>
          </p:cNvSpPr>
          <p:nvPr/>
        </p:nvSpPr>
        <p:spPr>
          <a:xfrm>
            <a:off x="357158" y="1357298"/>
            <a:ext cx="8429716" cy="49292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r>
              <a:rPr lang="ru-RU" sz="1600" dirty="0" smtClean="0"/>
              <a:t>Около половины жителей региона отмечают </a:t>
            </a:r>
            <a:r>
              <a:rPr lang="ru-RU" sz="1600" b="1" dirty="0" smtClean="0"/>
              <a:t>незначительные результаты работы общественных (некоммерческих) организаций, либо отсутствие таких результатов вообще</a:t>
            </a:r>
            <a:r>
              <a:rPr lang="ru-RU" sz="1600" dirty="0" smtClean="0"/>
              <a:t>. Только 16% опрошенных вспомнили о множестве примеров работы общественных (некоммерческих) организаций на территории Костромской области </a:t>
            </a:r>
            <a:r>
              <a:rPr lang="ru-RU" sz="1600" b="1" dirty="0" smtClean="0"/>
              <a:t>(рис. 5)</a:t>
            </a:r>
            <a:r>
              <a:rPr lang="ru-RU" sz="1600" dirty="0" smtClean="0"/>
              <a:t>. По словам респондентов, НКО организовывали чаще всего </a:t>
            </a:r>
            <a:r>
              <a:rPr lang="ru-RU" sz="1600" b="1" dirty="0" smtClean="0"/>
              <a:t>культурные мероприятия </a:t>
            </a:r>
            <a:r>
              <a:rPr lang="ru-RU" sz="1600" dirty="0" smtClean="0"/>
              <a:t>(праздничные концерты, фестивали, юбилеи) и </a:t>
            </a:r>
            <a:r>
              <a:rPr lang="ru-RU" sz="1600" b="1" dirty="0" smtClean="0"/>
              <a:t>благотворительные акции </a:t>
            </a:r>
            <a:r>
              <a:rPr lang="ru-RU" sz="1600" dirty="0" smtClean="0"/>
              <a:t>по сбору денежных средств (вещей) на оказание помощи детям-инвалидам, детям-сиротам, беженцам.</a:t>
            </a:r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r>
              <a:rPr lang="ru-RU" sz="1600" dirty="0" smtClean="0"/>
              <a:t>2/3 населения Костромской области </a:t>
            </a:r>
            <a:r>
              <a:rPr lang="ru-RU" sz="1600" b="1" dirty="0" smtClean="0"/>
              <a:t>практически ничего не знают о работе Общественной палаты региона</a:t>
            </a:r>
            <a:r>
              <a:rPr lang="ru-RU" sz="1600" dirty="0" smtClean="0"/>
              <a:t>. Те же, кто так или иначе осведомлен о такой работе, высказывают </a:t>
            </a:r>
            <a:r>
              <a:rPr lang="ru-RU" sz="1600" b="1" dirty="0" smtClean="0"/>
              <a:t>в целом позитивные оценки деятельности Общественной палаты Костромской области (рис. 6)</a:t>
            </a:r>
            <a:r>
              <a:rPr lang="ru-RU" sz="1600" dirty="0" smtClean="0"/>
              <a:t>. </a:t>
            </a:r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marR="0" lvl="0" indent="1588" algn="just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600" b="0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newsflash/>
    <p:sndAc>
      <p:stSnd>
        <p:snd r:embed="rId3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Documents and Settings\Admin\Рабочий стол\фон низ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357958"/>
            <a:ext cx="9144000" cy="168978"/>
          </a:xfrm>
          <a:prstGeom prst="rect">
            <a:avLst/>
          </a:prstGeom>
          <a:noFill/>
        </p:spPr>
      </p:pic>
      <p:pic>
        <p:nvPicPr>
          <p:cNvPr id="12290" name="Рисунок 2" descr="цв полоса без фона"/>
          <p:cNvPicPr>
            <a:picLocks noChangeAspect="1" noChangeArrowheads="1"/>
          </p:cNvPicPr>
          <p:nvPr/>
        </p:nvPicPr>
        <p:blipFill>
          <a:blip r:embed="rId5" cstate="print"/>
          <a:srcRect b="85854"/>
          <a:stretch>
            <a:fillRect/>
          </a:stretch>
        </p:blipFill>
        <p:spPr bwMode="auto">
          <a:xfrm>
            <a:off x="4206069" y="285729"/>
            <a:ext cx="4652211" cy="90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500034" y="214290"/>
            <a:ext cx="828680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Аналитическое агентство «ИМИДЖ-ФАКТОР»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                                                                                               г. Иваново, ул. Жарова, д. 10, 3 этаж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Тел./факс + 7 (4932) 355-905, 308-678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	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e-mail: image-factor@ivpost.ru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www.image-factor.ru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Содержимое 2"/>
          <p:cNvSpPr>
            <a:spLocks noGrp="1"/>
          </p:cNvSpPr>
          <p:nvPr>
            <p:ph idx="1"/>
          </p:nvPr>
        </p:nvSpPr>
        <p:spPr>
          <a:xfrm>
            <a:off x="0" y="5072074"/>
            <a:ext cx="9144000" cy="428628"/>
          </a:xfrm>
        </p:spPr>
        <p:txBody>
          <a:bodyPr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ru-RU" sz="1400" b="1" dirty="0" smtClean="0">
                <a:ea typeface="Times New Roman"/>
                <a:cs typeface="Times New Roman"/>
              </a:rPr>
              <a:t>Рис. 6. </a:t>
            </a:r>
            <a:r>
              <a:rPr lang="ru-RU" sz="1400" dirty="0" smtClean="0">
                <a:ea typeface="Times New Roman"/>
                <a:cs typeface="Times New Roman"/>
              </a:rPr>
              <a:t>Оценка населением деятельности Общественной палаты </a:t>
            </a:r>
            <a:r>
              <a:rPr lang="ru-RU" sz="1400" dirty="0" smtClean="0">
                <a:ea typeface="Times New Roman"/>
              </a:rPr>
              <a:t>Костромской области, </a:t>
            </a:r>
            <a:r>
              <a:rPr lang="ru-RU" sz="1400" i="1" dirty="0" smtClean="0">
                <a:ea typeface="Times New Roman"/>
              </a:rPr>
              <a:t>%</a:t>
            </a:r>
            <a:endParaRPr lang="ru-RU" sz="1900" dirty="0"/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1828800" y="1928812"/>
          <a:ext cx="5486400" cy="3000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ransition>
    <p:newsflash/>
    <p:sndAc>
      <p:stSnd>
        <p:snd r:embed="rId3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Documents and Settings\Admin\Рабочий стол\фон низ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357958"/>
            <a:ext cx="9144000" cy="168978"/>
          </a:xfrm>
          <a:prstGeom prst="rect">
            <a:avLst/>
          </a:prstGeom>
          <a:noFill/>
        </p:spPr>
      </p:pic>
      <p:pic>
        <p:nvPicPr>
          <p:cNvPr id="12290" name="Рисунок 2" descr="цв полоса без фона"/>
          <p:cNvPicPr>
            <a:picLocks noChangeAspect="1" noChangeArrowheads="1"/>
          </p:cNvPicPr>
          <p:nvPr/>
        </p:nvPicPr>
        <p:blipFill>
          <a:blip r:embed="rId5" cstate="print"/>
          <a:srcRect b="85854"/>
          <a:stretch>
            <a:fillRect/>
          </a:stretch>
        </p:blipFill>
        <p:spPr bwMode="auto">
          <a:xfrm>
            <a:off x="4206069" y="285729"/>
            <a:ext cx="4652211" cy="90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500034" y="214290"/>
            <a:ext cx="828680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Аналитическое агентство «ИМИДЖ-ФАКТОР»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                                                                                               г. Иваново, ул. Жарова, д. 10, 3 этаж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Тел./факс + 7 (4932) 355-905, 308-678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	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e-mail: image-factor@ivpost.ru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www.image-factor.ru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Содержимое 2"/>
          <p:cNvSpPr>
            <a:spLocks noGrp="1"/>
          </p:cNvSpPr>
          <p:nvPr>
            <p:ph idx="1"/>
          </p:nvPr>
        </p:nvSpPr>
        <p:spPr>
          <a:xfrm>
            <a:off x="0" y="5786454"/>
            <a:ext cx="9144000" cy="428628"/>
          </a:xfrm>
        </p:spPr>
        <p:txBody>
          <a:bodyPr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ru-RU" sz="1400" b="1" dirty="0" smtClean="0">
                <a:ea typeface="Times New Roman"/>
                <a:cs typeface="Times New Roman"/>
              </a:rPr>
              <a:t>Рис. 7. </a:t>
            </a:r>
            <a:r>
              <a:rPr lang="ru-RU" sz="1400" dirty="0" smtClean="0">
                <a:ea typeface="Times New Roman"/>
                <a:cs typeface="Times New Roman"/>
              </a:rPr>
              <a:t>Наиболее актуальные с точки зрения населения направления </a:t>
            </a:r>
            <a:r>
              <a:rPr lang="ru-RU" sz="1400" dirty="0" smtClean="0">
                <a:ea typeface="Times New Roman"/>
              </a:rPr>
              <a:t>деятельности общественных </a:t>
            </a:r>
          </a:p>
          <a:p>
            <a:pPr algn="ctr">
              <a:spcAft>
                <a:spcPts val="0"/>
              </a:spcAft>
              <a:buNone/>
            </a:pPr>
            <a:r>
              <a:rPr lang="ru-RU" sz="1400" dirty="0" smtClean="0">
                <a:ea typeface="Times New Roman"/>
              </a:rPr>
              <a:t>(некоммерческих) организаций, </a:t>
            </a:r>
            <a:r>
              <a:rPr lang="ru-RU" sz="1400" i="1" dirty="0" smtClean="0">
                <a:ea typeface="Times New Roman"/>
              </a:rPr>
              <a:t>%</a:t>
            </a:r>
            <a:endParaRPr lang="ru-RU" sz="1900" dirty="0"/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1928794" y="1214422"/>
          <a:ext cx="5486400" cy="4572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ransition>
    <p:newsflash/>
    <p:sndAc>
      <p:stSnd>
        <p:snd r:embed="rId3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Documents and Settings\Admin\Рабочий стол\фон низ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357958"/>
            <a:ext cx="9144000" cy="168978"/>
          </a:xfrm>
          <a:prstGeom prst="rect">
            <a:avLst/>
          </a:prstGeom>
          <a:noFill/>
        </p:spPr>
      </p:pic>
      <p:pic>
        <p:nvPicPr>
          <p:cNvPr id="12290" name="Рисунок 2" descr="цв полоса без фона"/>
          <p:cNvPicPr>
            <a:picLocks noChangeAspect="1" noChangeArrowheads="1"/>
          </p:cNvPicPr>
          <p:nvPr/>
        </p:nvPicPr>
        <p:blipFill>
          <a:blip r:embed="rId5" cstate="print"/>
          <a:srcRect b="85854"/>
          <a:stretch>
            <a:fillRect/>
          </a:stretch>
        </p:blipFill>
        <p:spPr bwMode="auto">
          <a:xfrm>
            <a:off x="4206069" y="285729"/>
            <a:ext cx="4652211" cy="90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500034" y="214290"/>
            <a:ext cx="828680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Аналитическое агентство «ИМИДЖ-ФАКТОР»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                                                                                               г. Иваново, ул. Жарова, д. 10, 3 этаж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Тел./факс + 7 (4932) 355-905, 308-678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	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e-mail: image-factor@ivpost.ru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www.image-factor.ru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Содержимое 1"/>
          <p:cNvSpPr txBox="1">
            <a:spLocks/>
          </p:cNvSpPr>
          <p:nvPr/>
        </p:nvSpPr>
        <p:spPr>
          <a:xfrm>
            <a:off x="357158" y="1357298"/>
            <a:ext cx="8429716" cy="49292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r>
              <a:rPr lang="ru-RU" sz="1600" dirty="0" smtClean="0"/>
              <a:t>Наиболее актуальными направлениями деятельности общественных (некоммерческих) организаций, по словам жителей Костромской области, являются: </a:t>
            </a:r>
            <a:r>
              <a:rPr lang="ru-RU" sz="1600" b="1" dirty="0" smtClean="0"/>
              <a:t>социальная поддержка ветеранов и пожилых людей</a:t>
            </a:r>
            <a:r>
              <a:rPr lang="ru-RU" sz="1600" dirty="0" smtClean="0"/>
              <a:t>,</a:t>
            </a:r>
            <a:r>
              <a:rPr lang="ru-RU" sz="1600" b="1" dirty="0" smtClean="0"/>
              <a:t> социальная поддержка детей-сирот</a:t>
            </a:r>
            <a:r>
              <a:rPr lang="ru-RU" sz="1600" dirty="0" smtClean="0"/>
              <a:t>,</a:t>
            </a:r>
            <a:r>
              <a:rPr lang="ru-RU" sz="1600" b="1" dirty="0" smtClean="0"/>
              <a:t> социальная поддержка малоимущих граждан </a:t>
            </a:r>
            <a:r>
              <a:rPr lang="ru-RU" sz="1600" dirty="0" smtClean="0"/>
              <a:t>и</a:t>
            </a:r>
            <a:r>
              <a:rPr lang="ru-RU" sz="1600" b="1" dirty="0" smtClean="0"/>
              <a:t> реабилитация и адаптация людей с ограниченными возможностями, инвалидов</a:t>
            </a:r>
            <a:r>
              <a:rPr lang="ru-RU" sz="1600" dirty="0" smtClean="0"/>
              <a:t> </a:t>
            </a:r>
            <a:r>
              <a:rPr lang="ru-RU" sz="1600" b="1" dirty="0" smtClean="0"/>
              <a:t>(рис. 7)</a:t>
            </a:r>
            <a:r>
              <a:rPr lang="ru-RU" sz="1600" dirty="0" smtClean="0"/>
              <a:t>.</a:t>
            </a:r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r>
              <a:rPr lang="ru-RU" sz="1600" dirty="0" smtClean="0"/>
              <a:t>В первую очередь государство должно оказывать </a:t>
            </a:r>
            <a:r>
              <a:rPr lang="ru-RU" sz="1600" b="1" dirty="0" smtClean="0"/>
              <a:t>финансовую поддержку </a:t>
            </a:r>
            <a:r>
              <a:rPr lang="ru-RU" sz="1600" dirty="0" smtClean="0"/>
              <a:t>общественным (некоммерческим) организациям. Также не менее полезным были бы </a:t>
            </a:r>
            <a:r>
              <a:rPr lang="ru-RU" sz="1600" b="1" dirty="0" smtClean="0"/>
              <a:t>информационная поддержка </a:t>
            </a:r>
            <a:r>
              <a:rPr lang="ru-RU" sz="1600" dirty="0" smtClean="0"/>
              <a:t>НКО</a:t>
            </a:r>
            <a:r>
              <a:rPr lang="ru-RU" sz="1600" b="1" i="1" dirty="0" smtClean="0"/>
              <a:t>,</a:t>
            </a:r>
            <a:r>
              <a:rPr lang="ru-RU" sz="1600" b="1" dirty="0" smtClean="0"/>
              <a:t> </a:t>
            </a:r>
            <a:r>
              <a:rPr lang="ru-RU" sz="1600" dirty="0" smtClean="0"/>
              <a:t>предоставление таких организациям </a:t>
            </a:r>
            <a:r>
              <a:rPr lang="ru-RU" sz="1600" b="1" dirty="0" smtClean="0"/>
              <a:t>льгот по уплате налоговых платежей</a:t>
            </a:r>
            <a:r>
              <a:rPr lang="ru-RU" sz="1600" dirty="0" smtClean="0"/>
              <a:t> и </a:t>
            </a:r>
            <a:r>
              <a:rPr lang="ru-RU" sz="1600" b="1" dirty="0" smtClean="0"/>
              <a:t>имущественная поддержка </a:t>
            </a:r>
            <a:r>
              <a:rPr lang="ru-RU" sz="1600" dirty="0" smtClean="0"/>
              <a:t>(предоставление помещений и оборудования для работы) </a:t>
            </a:r>
            <a:r>
              <a:rPr lang="ru-RU" sz="1600" b="1" dirty="0" smtClean="0"/>
              <a:t>(рис. 8)</a:t>
            </a:r>
            <a:r>
              <a:rPr lang="ru-RU" sz="1600" dirty="0" smtClean="0"/>
              <a:t>. </a:t>
            </a:r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marR="0" lvl="0" indent="1588" algn="just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600" b="0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newsflash/>
    <p:sndAc>
      <p:stSnd>
        <p:snd r:embed="rId3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Documents and Settings\Admin\Рабочий стол\фон низ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357958"/>
            <a:ext cx="9144000" cy="168978"/>
          </a:xfrm>
          <a:prstGeom prst="rect">
            <a:avLst/>
          </a:prstGeom>
          <a:noFill/>
        </p:spPr>
      </p:pic>
      <p:pic>
        <p:nvPicPr>
          <p:cNvPr id="12290" name="Рисунок 2" descr="цв полоса без фона"/>
          <p:cNvPicPr>
            <a:picLocks noChangeAspect="1" noChangeArrowheads="1"/>
          </p:cNvPicPr>
          <p:nvPr/>
        </p:nvPicPr>
        <p:blipFill>
          <a:blip r:embed="rId5" cstate="print"/>
          <a:srcRect b="85854"/>
          <a:stretch>
            <a:fillRect/>
          </a:stretch>
        </p:blipFill>
        <p:spPr bwMode="auto">
          <a:xfrm>
            <a:off x="4206069" y="285729"/>
            <a:ext cx="4652211" cy="90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500034" y="214290"/>
            <a:ext cx="828680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Аналитическое агентство «ИМИДЖ-ФАКТОР»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                                                                                               г. Иваново, ул. Жарова, д. 10, 3 этаж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Тел./факс + 7 (4932) 355-905, 308-678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	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e-mail: image-factor@ivpost.ru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www.image-factor.ru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Содержимое 2"/>
          <p:cNvSpPr>
            <a:spLocks noGrp="1"/>
          </p:cNvSpPr>
          <p:nvPr>
            <p:ph idx="1"/>
          </p:nvPr>
        </p:nvSpPr>
        <p:spPr>
          <a:xfrm>
            <a:off x="0" y="5786454"/>
            <a:ext cx="9144000" cy="428628"/>
          </a:xfrm>
        </p:spPr>
        <p:txBody>
          <a:bodyPr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ru-RU" sz="1400" b="1" dirty="0" smtClean="0">
                <a:ea typeface="Times New Roman"/>
                <a:cs typeface="Times New Roman"/>
              </a:rPr>
              <a:t>Рис. 8. </a:t>
            </a:r>
            <a:r>
              <a:rPr lang="ru-RU" sz="1400" dirty="0" smtClean="0">
                <a:ea typeface="Times New Roman"/>
                <a:cs typeface="Times New Roman"/>
              </a:rPr>
              <a:t>Формы поддержки, которые должно оказывать государство общественным (некоммерческим) </a:t>
            </a:r>
          </a:p>
          <a:p>
            <a:pPr algn="ctr">
              <a:spcAft>
                <a:spcPts val="0"/>
              </a:spcAft>
              <a:buNone/>
            </a:pPr>
            <a:r>
              <a:rPr lang="ru-RU" sz="1400" dirty="0" smtClean="0">
                <a:ea typeface="Times New Roman"/>
                <a:cs typeface="Times New Roman"/>
              </a:rPr>
              <a:t>организациям </a:t>
            </a:r>
            <a:r>
              <a:rPr lang="ru-RU" sz="1400" dirty="0" smtClean="0">
                <a:ea typeface="Times New Roman"/>
              </a:rPr>
              <a:t>с точки зрения населения, </a:t>
            </a:r>
            <a:r>
              <a:rPr lang="ru-RU" sz="1400" i="1" dirty="0" smtClean="0">
                <a:ea typeface="Times New Roman"/>
              </a:rPr>
              <a:t>%</a:t>
            </a:r>
            <a:endParaRPr lang="ru-RU" sz="1900" dirty="0"/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1857356" y="1285860"/>
          <a:ext cx="5486400" cy="4500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ransition>
    <p:newsflash/>
    <p:sndAc>
      <p:stSnd>
        <p:snd r:embed="rId3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Documents and Settings\Admin\Рабочий стол\фон низ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357958"/>
            <a:ext cx="9144000" cy="168978"/>
          </a:xfrm>
          <a:prstGeom prst="rect">
            <a:avLst/>
          </a:prstGeom>
          <a:noFill/>
        </p:spPr>
      </p:pic>
      <p:pic>
        <p:nvPicPr>
          <p:cNvPr id="12290" name="Рисунок 2" descr="цв полоса без фона"/>
          <p:cNvPicPr>
            <a:picLocks noChangeAspect="1" noChangeArrowheads="1"/>
          </p:cNvPicPr>
          <p:nvPr/>
        </p:nvPicPr>
        <p:blipFill>
          <a:blip r:embed="rId5" cstate="print"/>
          <a:srcRect b="85854"/>
          <a:stretch>
            <a:fillRect/>
          </a:stretch>
        </p:blipFill>
        <p:spPr bwMode="auto">
          <a:xfrm>
            <a:off x="4206069" y="285729"/>
            <a:ext cx="4652211" cy="90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500034" y="214290"/>
            <a:ext cx="828680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Аналитическое агентство «ИМИДЖ-ФАКТОР»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                                                                                               г. Иваново, ул. Жарова, д. 10, 3 этаж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Тел./факс + 7 (4932) 355-905, 308-678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	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e-mail: image-factor@ivpost.ru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www.image-factor.ru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Содержимое 2"/>
          <p:cNvSpPr>
            <a:spLocks noGrp="1"/>
          </p:cNvSpPr>
          <p:nvPr>
            <p:ph idx="1"/>
          </p:nvPr>
        </p:nvSpPr>
        <p:spPr>
          <a:xfrm>
            <a:off x="0" y="5072074"/>
            <a:ext cx="9144000" cy="428628"/>
          </a:xfrm>
        </p:spPr>
        <p:txBody>
          <a:bodyPr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ru-RU" sz="1400" b="1" dirty="0" smtClean="0">
                <a:ea typeface="Times New Roman"/>
                <a:cs typeface="Times New Roman"/>
              </a:rPr>
              <a:t>Рис. 9. </a:t>
            </a:r>
            <a:r>
              <a:rPr lang="ru-RU" sz="1400" dirty="0" smtClean="0">
                <a:ea typeface="Times New Roman"/>
                <a:cs typeface="Times New Roman"/>
              </a:rPr>
              <a:t>Уровень информированности населения о территориальном </a:t>
            </a:r>
            <a:r>
              <a:rPr lang="ru-RU" sz="1400" dirty="0" smtClean="0">
                <a:ea typeface="Times New Roman"/>
              </a:rPr>
              <a:t>общественном </a:t>
            </a:r>
          </a:p>
          <a:p>
            <a:pPr algn="ctr">
              <a:spcAft>
                <a:spcPts val="0"/>
              </a:spcAft>
              <a:buNone/>
            </a:pPr>
            <a:r>
              <a:rPr lang="ru-RU" sz="1400" dirty="0" smtClean="0">
                <a:ea typeface="Times New Roman"/>
              </a:rPr>
              <a:t>самоуправлении (ТОС), </a:t>
            </a:r>
            <a:r>
              <a:rPr lang="ru-RU" sz="1400" i="1" dirty="0" smtClean="0">
                <a:ea typeface="Times New Roman"/>
              </a:rPr>
              <a:t>%</a:t>
            </a:r>
            <a:endParaRPr lang="ru-RU" sz="1900" dirty="0"/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1828800" y="1928812"/>
          <a:ext cx="5486400" cy="3000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ransition>
    <p:newsflash/>
    <p:sndAc>
      <p:stSnd>
        <p:snd r:embed="rId3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Documents and Settings\Admin\Рабочий стол\фон низ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357958"/>
            <a:ext cx="9144000" cy="168978"/>
          </a:xfrm>
          <a:prstGeom prst="rect">
            <a:avLst/>
          </a:prstGeom>
          <a:noFill/>
        </p:spPr>
      </p:pic>
      <p:pic>
        <p:nvPicPr>
          <p:cNvPr id="12290" name="Рисунок 2" descr="цв полоса без фона"/>
          <p:cNvPicPr>
            <a:picLocks noChangeAspect="1" noChangeArrowheads="1"/>
          </p:cNvPicPr>
          <p:nvPr/>
        </p:nvPicPr>
        <p:blipFill>
          <a:blip r:embed="rId5" cstate="print"/>
          <a:srcRect b="85854"/>
          <a:stretch>
            <a:fillRect/>
          </a:stretch>
        </p:blipFill>
        <p:spPr bwMode="auto">
          <a:xfrm>
            <a:off x="4206069" y="285729"/>
            <a:ext cx="4652211" cy="90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500034" y="214290"/>
            <a:ext cx="828680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Аналитическое агентство «ИМИДЖ-ФАКТОР»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                                                                                               г. Иваново, ул. Жарова, д. 10, 3 этаж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Тел./факс + 7 (4932) 355-905, 308-678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	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e-mail: image-factor@ivpost.ru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www.image-factor.ru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Содержимое 1"/>
          <p:cNvSpPr txBox="1">
            <a:spLocks/>
          </p:cNvSpPr>
          <p:nvPr/>
        </p:nvSpPr>
        <p:spPr>
          <a:xfrm>
            <a:off x="357158" y="1357298"/>
            <a:ext cx="8429716" cy="49292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r>
              <a:rPr lang="ru-RU" sz="1600" dirty="0" smtClean="0"/>
              <a:t>Только каждый пятый житель региона </a:t>
            </a:r>
            <a:r>
              <a:rPr lang="ru-RU" sz="1600" b="1" dirty="0" smtClean="0"/>
              <a:t>хорошо знаком с территориальным общественным самоуправлением (ТОС)</a:t>
            </a:r>
            <a:r>
              <a:rPr lang="ru-RU" sz="1600" dirty="0" smtClean="0"/>
              <a:t>. Еще в трети случаев респонденты что-то слышали о таком общественном институте </a:t>
            </a:r>
            <a:r>
              <a:rPr lang="ru-RU" sz="1600" b="1" dirty="0" smtClean="0"/>
              <a:t>(рис. 9)</a:t>
            </a:r>
            <a:r>
              <a:rPr lang="ru-RU" sz="1600" dirty="0" smtClean="0"/>
              <a:t>.</a:t>
            </a:r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r>
              <a:rPr lang="ru-RU" sz="1600" dirty="0" smtClean="0"/>
              <a:t>Граждане, которые что-либо знают (слышали) о территориальном общественном самоуправлении, высказывают в основном </a:t>
            </a:r>
            <a:r>
              <a:rPr lang="ru-RU" sz="1600" b="1" dirty="0" smtClean="0"/>
              <a:t>умеренные и низкие оценки развития </a:t>
            </a:r>
            <a:r>
              <a:rPr lang="ru-RU" sz="1600" dirty="0" smtClean="0"/>
              <a:t>такого общественного института на территории Костромской области </a:t>
            </a:r>
            <a:r>
              <a:rPr lang="ru-RU" sz="1600" b="1" dirty="0" smtClean="0"/>
              <a:t>(рис. 10)</a:t>
            </a:r>
            <a:r>
              <a:rPr lang="ru-RU" sz="1600" dirty="0" smtClean="0"/>
              <a:t>. </a:t>
            </a:r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marR="0" lvl="0" indent="1588" algn="just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600" b="0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newsflash/>
    <p:sndAc>
      <p:stSnd>
        <p:snd r:embed="rId3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Documents and Settings\Admin\Рабочий стол\фон низ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357958"/>
            <a:ext cx="9144000" cy="168978"/>
          </a:xfrm>
          <a:prstGeom prst="rect">
            <a:avLst/>
          </a:prstGeom>
          <a:noFill/>
        </p:spPr>
      </p:pic>
      <p:pic>
        <p:nvPicPr>
          <p:cNvPr id="12290" name="Рисунок 2" descr="цв полоса без фона"/>
          <p:cNvPicPr>
            <a:picLocks noChangeAspect="1" noChangeArrowheads="1"/>
          </p:cNvPicPr>
          <p:nvPr/>
        </p:nvPicPr>
        <p:blipFill>
          <a:blip r:embed="rId5" cstate="print"/>
          <a:srcRect b="85854"/>
          <a:stretch>
            <a:fillRect/>
          </a:stretch>
        </p:blipFill>
        <p:spPr bwMode="auto">
          <a:xfrm>
            <a:off x="4206069" y="285729"/>
            <a:ext cx="4652211" cy="90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500034" y="214290"/>
            <a:ext cx="828680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Аналитическое агентство «ИМИДЖ-ФАКТОР»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                                                                                               г. Иваново, ул. Жарова, д. 10, 3 этаж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Тел./факс + 7 (4932) 355-905, 308-678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	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e-mail: image-factor@ivpost.ru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www.image-factor.ru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Содержимое 2"/>
          <p:cNvSpPr>
            <a:spLocks noGrp="1"/>
          </p:cNvSpPr>
          <p:nvPr>
            <p:ph idx="1"/>
          </p:nvPr>
        </p:nvSpPr>
        <p:spPr>
          <a:xfrm>
            <a:off x="0" y="5072074"/>
            <a:ext cx="9144000" cy="428628"/>
          </a:xfrm>
        </p:spPr>
        <p:txBody>
          <a:bodyPr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ru-RU" sz="1400" b="1" dirty="0" smtClean="0">
                <a:ea typeface="Times New Roman"/>
                <a:cs typeface="Times New Roman"/>
              </a:rPr>
              <a:t>Рис. 10. </a:t>
            </a:r>
            <a:r>
              <a:rPr lang="ru-RU" sz="1400" dirty="0" smtClean="0">
                <a:ea typeface="Times New Roman"/>
                <a:cs typeface="Times New Roman"/>
              </a:rPr>
              <a:t>Оценка населением, осведомленного о деятельности территориального </a:t>
            </a:r>
            <a:r>
              <a:rPr lang="ru-RU" sz="1400" dirty="0" smtClean="0">
                <a:ea typeface="Times New Roman"/>
              </a:rPr>
              <a:t>общественного </a:t>
            </a:r>
          </a:p>
          <a:p>
            <a:pPr algn="ctr">
              <a:spcAft>
                <a:spcPts val="0"/>
              </a:spcAft>
              <a:buNone/>
            </a:pPr>
            <a:r>
              <a:rPr lang="ru-RU" sz="1400" dirty="0" smtClean="0">
                <a:ea typeface="Times New Roman"/>
              </a:rPr>
              <a:t>самоуправления (</a:t>
            </a:r>
            <a:r>
              <a:rPr lang="ru-RU" sz="1400" dirty="0" smtClean="0">
                <a:ea typeface="Times New Roman"/>
                <a:cs typeface="Times New Roman"/>
              </a:rPr>
              <a:t>ТОС), уровня развития </a:t>
            </a:r>
            <a:r>
              <a:rPr lang="ru-RU" sz="1400" dirty="0" smtClean="0">
                <a:ea typeface="Times New Roman"/>
              </a:rPr>
              <a:t>ТОС в Костромской области, </a:t>
            </a:r>
            <a:r>
              <a:rPr lang="ru-RU" sz="1400" i="1" dirty="0" smtClean="0">
                <a:ea typeface="Times New Roman"/>
              </a:rPr>
              <a:t>%</a:t>
            </a:r>
            <a:endParaRPr lang="ru-RU" sz="1900" dirty="0"/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1828800" y="1928812"/>
          <a:ext cx="5486400" cy="3000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ransition>
    <p:newsflash/>
    <p:sndAc>
      <p:stSnd>
        <p:snd r:embed="rId3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Documents and Settings\Admin\Рабочий стол\фон низ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357958"/>
            <a:ext cx="9144000" cy="168978"/>
          </a:xfrm>
          <a:prstGeom prst="rect">
            <a:avLst/>
          </a:prstGeom>
          <a:noFill/>
        </p:spPr>
      </p:pic>
      <p:pic>
        <p:nvPicPr>
          <p:cNvPr id="12290" name="Рисунок 2" descr="цв полоса без фона"/>
          <p:cNvPicPr>
            <a:picLocks noChangeAspect="1" noChangeArrowheads="1"/>
          </p:cNvPicPr>
          <p:nvPr/>
        </p:nvPicPr>
        <p:blipFill>
          <a:blip r:embed="rId5" cstate="print"/>
          <a:srcRect b="85854"/>
          <a:stretch>
            <a:fillRect/>
          </a:stretch>
        </p:blipFill>
        <p:spPr bwMode="auto">
          <a:xfrm>
            <a:off x="4206069" y="285729"/>
            <a:ext cx="4652211" cy="90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500034" y="214290"/>
            <a:ext cx="828680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Аналитическое агентство «ИМИДЖ-ФАКТОР»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                                                                                               г. Иваново, ул. Жарова, д. 10, 3 этаж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Тел./факс + 7 (4932) 355-905, 308-678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	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e-mail: image-factor@ivpost.ru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www.image-factor.ru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0" y="3143248"/>
            <a:ext cx="9144000" cy="928694"/>
          </a:xfrm>
        </p:spPr>
        <p:txBody>
          <a:bodyPr>
            <a:noAutofit/>
          </a:bodyPr>
          <a:lstStyle/>
          <a:p>
            <a:pPr marL="457200" indent="-457200" algn="ctr">
              <a:spcBef>
                <a:spcPts val="0"/>
              </a:spcBef>
              <a:buNone/>
            </a:pPr>
            <a:r>
              <a:rPr lang="ru-RU" sz="2800" dirty="0" smtClean="0">
                <a:solidFill>
                  <a:schemeClr val="accent1"/>
                </a:solidFill>
              </a:rPr>
              <a:t>2. Основные результаты экспертного опроса</a:t>
            </a:r>
          </a:p>
          <a:p>
            <a:pPr marL="457200" indent="-457200" algn="ctr">
              <a:spcBef>
                <a:spcPts val="0"/>
              </a:spcBef>
              <a:buNone/>
            </a:pPr>
            <a:r>
              <a:rPr lang="ru-RU" sz="2800" dirty="0" smtClean="0">
                <a:solidFill>
                  <a:schemeClr val="accent1"/>
                </a:solidFill>
              </a:rPr>
              <a:t>(качественное исследование)</a:t>
            </a:r>
          </a:p>
          <a:p>
            <a:pPr marL="452438" indent="-452438" algn="just">
              <a:lnSpc>
                <a:spcPct val="150000"/>
              </a:lnSpc>
              <a:spcBef>
                <a:spcPts val="0"/>
              </a:spcBef>
              <a:buNone/>
              <a:tabLst>
                <a:tab pos="180975" algn="l"/>
                <a:tab pos="450850" algn="l"/>
              </a:tabLst>
            </a:pPr>
            <a:r>
              <a:rPr lang="ru-RU" sz="1600" dirty="0" smtClean="0"/>
              <a:t>        	</a:t>
            </a:r>
            <a:endParaRPr lang="ru-RU" sz="1900" dirty="0"/>
          </a:p>
        </p:txBody>
      </p:sp>
    </p:spTree>
  </p:cSld>
  <p:clrMapOvr>
    <a:masterClrMapping/>
  </p:clrMapOvr>
  <p:transition>
    <p:newsflash/>
    <p:sndAc>
      <p:stSnd>
        <p:snd r:embed="rId3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Documents and Settings\Admin\Рабочий стол\фон низ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357958"/>
            <a:ext cx="9144000" cy="168978"/>
          </a:xfrm>
          <a:prstGeom prst="rect">
            <a:avLst/>
          </a:prstGeom>
          <a:noFill/>
        </p:spPr>
      </p:pic>
      <p:pic>
        <p:nvPicPr>
          <p:cNvPr id="12290" name="Рисунок 2" descr="цв полоса без фона"/>
          <p:cNvPicPr>
            <a:picLocks noChangeAspect="1" noChangeArrowheads="1"/>
          </p:cNvPicPr>
          <p:nvPr/>
        </p:nvPicPr>
        <p:blipFill>
          <a:blip r:embed="rId5" cstate="print"/>
          <a:srcRect b="85854"/>
          <a:stretch>
            <a:fillRect/>
          </a:stretch>
        </p:blipFill>
        <p:spPr bwMode="auto">
          <a:xfrm>
            <a:off x="4206069" y="285729"/>
            <a:ext cx="4652211" cy="90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500034" y="214290"/>
            <a:ext cx="828680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Аналитическое агентство «ИМИДЖ-ФАКТОР»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                                                                                               г. Иваново, ул. Жарова, д. 10, 3 этаж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Тел./факс + 7 (4932) 355-905, 308-678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	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e-mail: image-factor@ivpost.ru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www.image-factor.ru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Содержимое 2"/>
          <p:cNvSpPr>
            <a:spLocks noGrp="1"/>
          </p:cNvSpPr>
          <p:nvPr>
            <p:ph idx="1"/>
          </p:nvPr>
        </p:nvSpPr>
        <p:spPr>
          <a:xfrm>
            <a:off x="0" y="1214422"/>
            <a:ext cx="9144000" cy="428628"/>
          </a:xfrm>
        </p:spPr>
        <p:txBody>
          <a:bodyPr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ru-RU" sz="1400" b="1" dirty="0" smtClean="0">
                <a:latin typeface="Times New Roman"/>
                <a:ea typeface="Times New Roman"/>
                <a:cs typeface="Times New Roman"/>
              </a:rPr>
              <a:t>Табл. 1. </a:t>
            </a:r>
            <a:r>
              <a:rPr lang="ru-RU" sz="1400" dirty="0" smtClean="0">
                <a:latin typeface="Times New Roman"/>
                <a:ea typeface="Times New Roman"/>
              </a:rPr>
              <a:t>Характеристики общественных (некоммерческих) организаций, </a:t>
            </a:r>
            <a:r>
              <a:rPr lang="ru-RU" sz="1400" i="1" dirty="0" smtClean="0">
                <a:latin typeface="Times New Roman"/>
                <a:ea typeface="Times New Roman"/>
              </a:rPr>
              <a:t>% и абс. числа</a:t>
            </a:r>
            <a:endParaRPr lang="ru-RU" sz="1900" dirty="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500034" y="1571612"/>
          <a:ext cx="8143932" cy="4584209"/>
        </p:xfrm>
        <a:graphic>
          <a:graphicData uri="http://schemas.openxmlformats.org/drawingml/2006/table">
            <a:tbl>
              <a:tblPr/>
              <a:tblGrid>
                <a:gridCol w="5874203"/>
                <a:gridCol w="2269729"/>
              </a:tblGrid>
              <a:tr h="1950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FFFFFF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Наименование характеристики</a:t>
                      </a:r>
                      <a:endParaRPr lang="ru-RU" sz="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7322" marR="37322" marT="0" marB="0" anchor="ctr">
                    <a:lnL>
                      <a:noFill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FFFFFF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Значение</a:t>
                      </a:r>
                      <a:endParaRPr lang="ru-RU" sz="8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7322" marR="37322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114061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latin typeface="+mn-lt"/>
                          <a:ea typeface="Times New Roman"/>
                          <a:cs typeface="Times New Roman"/>
                        </a:rPr>
                        <a:t>Дата создания организаций</a:t>
                      </a:r>
                      <a:endParaRPr lang="ru-RU" sz="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7322" marR="37322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40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Ранее 2000 года, %</a:t>
                      </a:r>
                    </a:p>
                  </a:txBody>
                  <a:tcPr marL="37322" marR="37322" marT="0" marB="0" anchor="ctr">
                    <a:lnL>
                      <a:noFill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36,4</a:t>
                      </a:r>
                    </a:p>
                  </a:txBody>
                  <a:tcPr marL="37322" marR="37322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140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2000-2010 гг., %</a:t>
                      </a:r>
                    </a:p>
                  </a:txBody>
                  <a:tcPr marL="37322" marR="37322" marT="0" marB="0" anchor="ctr">
                    <a:lnL>
                      <a:noFill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40,9</a:t>
                      </a:r>
                    </a:p>
                  </a:txBody>
                  <a:tcPr marL="37322" marR="37322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40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2011-2014 гг., %</a:t>
                      </a:r>
                    </a:p>
                  </a:txBody>
                  <a:tcPr marL="37322" marR="37322" marT="0" marB="0" anchor="ctr">
                    <a:lnL>
                      <a:noFill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22,7</a:t>
                      </a:r>
                    </a:p>
                  </a:txBody>
                  <a:tcPr marL="37322" marR="37322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061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latin typeface="+mn-lt"/>
                          <a:ea typeface="Times New Roman"/>
                          <a:cs typeface="Times New Roman"/>
                        </a:rPr>
                        <a:t>Территориальный охват деятельности организаций</a:t>
                      </a:r>
                      <a:endParaRPr lang="ru-RU" sz="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7322" marR="37322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40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Муниципальный уровень, %</a:t>
                      </a:r>
                    </a:p>
                  </a:txBody>
                  <a:tcPr marL="37322" marR="37322" marT="0" marB="0" anchor="ctr">
                    <a:lnL>
                      <a:noFill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4,5</a:t>
                      </a:r>
                    </a:p>
                  </a:txBody>
                  <a:tcPr marL="37322" marR="37322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140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Региональный уровень, %</a:t>
                      </a:r>
                    </a:p>
                  </a:txBody>
                  <a:tcPr marL="37322" marR="37322" marT="0" marB="0" anchor="ctr">
                    <a:lnL>
                      <a:noFill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72,7</a:t>
                      </a:r>
                    </a:p>
                  </a:txBody>
                  <a:tcPr marL="37322" marR="37322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40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Межрегиональный уровень, %</a:t>
                      </a:r>
                    </a:p>
                  </a:txBody>
                  <a:tcPr marL="37322" marR="37322" marT="0" marB="0" anchor="ctr">
                    <a:lnL>
                      <a:noFill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13,6</a:t>
                      </a:r>
                    </a:p>
                  </a:txBody>
                  <a:tcPr marL="37322" marR="37322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40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Международный уровень, %</a:t>
                      </a:r>
                    </a:p>
                  </a:txBody>
                  <a:tcPr marL="37322" marR="37322" marT="0" marB="0" anchor="ctr">
                    <a:lnL>
                      <a:noFill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9,1</a:t>
                      </a:r>
                    </a:p>
                  </a:txBody>
                  <a:tcPr marL="37322" marR="37322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061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latin typeface="+mn-lt"/>
                          <a:ea typeface="Times New Roman"/>
                          <a:cs typeface="Times New Roman"/>
                        </a:rPr>
                        <a:t>Количество сотрудников организации</a:t>
                      </a:r>
                      <a:endParaRPr lang="ru-RU" sz="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7322" marR="37322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40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i="1" dirty="0">
                          <a:latin typeface="+mn-lt"/>
                          <a:ea typeface="Times New Roman"/>
                          <a:cs typeface="Times New Roman"/>
                        </a:rPr>
                        <a:t>Имеют постоянную занятость</a:t>
                      </a:r>
                      <a:endParaRPr lang="ru-RU" sz="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7322" marR="37322" marT="0" marB="0" anchor="ctr">
                    <a:lnL>
                      <a:noFill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8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7322" marR="37322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140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Среднее значение (с учетом робастности), чел.</a:t>
                      </a:r>
                    </a:p>
                  </a:txBody>
                  <a:tcPr marL="37322" marR="37322" marT="0" marB="0" anchor="ctr">
                    <a:lnL>
                      <a:noFill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37322" marR="37322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40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Минимальное значение, чел.</a:t>
                      </a:r>
                    </a:p>
                  </a:txBody>
                  <a:tcPr marL="37322" marR="37322" marT="0" marB="0" anchor="ctr">
                    <a:lnL>
                      <a:noFill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7322" marR="37322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40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Максимальное значение, чел.</a:t>
                      </a:r>
                    </a:p>
                  </a:txBody>
                  <a:tcPr marL="37322" marR="37322" marT="0" marB="0" anchor="ctr">
                    <a:lnL>
                      <a:noFill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400</a:t>
                      </a:r>
                    </a:p>
                  </a:txBody>
                  <a:tcPr marL="37322" marR="37322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40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Отсутствие (в % от числа организаций)</a:t>
                      </a:r>
                    </a:p>
                  </a:txBody>
                  <a:tcPr marL="37322" marR="37322" marT="0" marB="0" anchor="ctr">
                    <a:lnL>
                      <a:noFill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50,0</a:t>
                      </a:r>
                    </a:p>
                  </a:txBody>
                  <a:tcPr marL="37322" marR="37322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40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i="1" dirty="0">
                          <a:latin typeface="+mn-lt"/>
                          <a:ea typeface="Times New Roman"/>
                          <a:cs typeface="Times New Roman"/>
                        </a:rPr>
                        <a:t>Имеют временную занятость</a:t>
                      </a:r>
                      <a:endParaRPr lang="ru-RU" sz="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7322" marR="37322" marT="0" marB="0" anchor="ctr">
                    <a:lnL>
                      <a:noFill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8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7322" marR="37322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40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Среднее значение (с учетом робастности), чел.</a:t>
                      </a:r>
                    </a:p>
                  </a:txBody>
                  <a:tcPr marL="37322" marR="37322" marT="0" marB="0" anchor="ctr">
                    <a:lnL>
                      <a:noFill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37322" marR="37322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40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Минимальное значение, чел.</a:t>
                      </a:r>
                    </a:p>
                  </a:txBody>
                  <a:tcPr marL="37322" marR="37322" marT="0" marB="0" anchor="ctr">
                    <a:lnL>
                      <a:noFill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7322" marR="37322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40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Максимальное значение, чел.</a:t>
                      </a:r>
                    </a:p>
                  </a:txBody>
                  <a:tcPr marL="37322" marR="37322" marT="0" marB="0" anchor="ctr">
                    <a:lnL>
                      <a:noFill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106</a:t>
                      </a:r>
                    </a:p>
                  </a:txBody>
                  <a:tcPr marL="37322" marR="37322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40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Отсутствие (в % от числа организаций)</a:t>
                      </a:r>
                    </a:p>
                  </a:txBody>
                  <a:tcPr marL="37322" marR="37322" marT="0" marB="0" anchor="ctr">
                    <a:lnL>
                      <a:noFill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31,8</a:t>
                      </a:r>
                    </a:p>
                  </a:txBody>
                  <a:tcPr marL="37322" marR="37322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061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latin typeface="+mn-lt"/>
                          <a:ea typeface="Times New Roman"/>
                          <a:cs typeface="Times New Roman"/>
                        </a:rPr>
                        <a:t>Количество членов организаций на момент опроса</a:t>
                      </a:r>
                      <a:endParaRPr lang="ru-RU" sz="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7322" marR="37322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40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i="1">
                          <a:latin typeface="+mn-lt"/>
                          <a:ea typeface="Times New Roman"/>
                          <a:cs typeface="Times New Roman"/>
                        </a:rPr>
                        <a:t>Физических лиц</a:t>
                      </a:r>
                      <a:endParaRPr lang="ru-RU" sz="8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7322" marR="37322" marT="0" marB="0" anchor="ctr">
                    <a:lnL>
                      <a:noFill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7322" marR="37322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140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Среднее значение (с учетом робастности), чел.</a:t>
                      </a:r>
                    </a:p>
                  </a:txBody>
                  <a:tcPr marL="37322" marR="37322" marT="0" marB="0" anchor="ctr">
                    <a:lnL>
                      <a:noFill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114</a:t>
                      </a:r>
                    </a:p>
                  </a:txBody>
                  <a:tcPr marL="37322" marR="37322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40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Минимальное значение, чел.</a:t>
                      </a:r>
                    </a:p>
                  </a:txBody>
                  <a:tcPr marL="37322" marR="37322" marT="0" marB="0" anchor="ctr">
                    <a:lnL>
                      <a:noFill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37322" marR="37322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40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Максимальное значение, чел.</a:t>
                      </a:r>
                    </a:p>
                  </a:txBody>
                  <a:tcPr marL="37322" marR="37322" marT="0" marB="0" anchor="ctr">
                    <a:lnL>
                      <a:noFill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136034</a:t>
                      </a:r>
                    </a:p>
                  </a:txBody>
                  <a:tcPr marL="37322" marR="37322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40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Отсутствие (в % от числа организаций)</a:t>
                      </a:r>
                    </a:p>
                  </a:txBody>
                  <a:tcPr marL="37322" marR="37322" marT="0" marB="0" anchor="ctr">
                    <a:lnL>
                      <a:noFill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4,6</a:t>
                      </a:r>
                    </a:p>
                  </a:txBody>
                  <a:tcPr marL="37322" marR="37322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40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i="1">
                          <a:latin typeface="+mn-lt"/>
                          <a:ea typeface="Times New Roman"/>
                          <a:cs typeface="Times New Roman"/>
                        </a:rPr>
                        <a:t>Юридических  лиц</a:t>
                      </a:r>
                      <a:endParaRPr lang="ru-RU" sz="8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7322" marR="37322" marT="0" marB="0" anchor="ctr">
                    <a:lnL>
                      <a:noFill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7322" marR="37322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40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Среднее значение (с учетом робастности), шт.</a:t>
                      </a:r>
                    </a:p>
                  </a:txBody>
                  <a:tcPr marL="37322" marR="37322" marT="0" marB="0" anchor="ctr">
                    <a:lnL>
                      <a:noFill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19</a:t>
                      </a:r>
                    </a:p>
                  </a:txBody>
                  <a:tcPr marL="37322" marR="37322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40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Минимальное значение, шт.</a:t>
                      </a:r>
                    </a:p>
                  </a:txBody>
                  <a:tcPr marL="37322" marR="37322" marT="0" marB="0" anchor="ctr">
                    <a:lnL>
                      <a:noFill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37322" marR="37322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40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Максимальное значение, шт.</a:t>
                      </a:r>
                    </a:p>
                  </a:txBody>
                  <a:tcPr marL="37322" marR="37322" marT="0" marB="0" anchor="ctr">
                    <a:lnL>
                      <a:noFill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31</a:t>
                      </a:r>
                    </a:p>
                  </a:txBody>
                  <a:tcPr marL="37322" marR="37322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40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Отсутствие (в % от числа организаций)</a:t>
                      </a:r>
                    </a:p>
                  </a:txBody>
                  <a:tcPr marL="37322" marR="37322" marT="0" marB="0" anchor="ctr">
                    <a:lnL>
                      <a:noFill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81,8</a:t>
                      </a:r>
                    </a:p>
                  </a:txBody>
                  <a:tcPr marL="37322" marR="37322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061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latin typeface="+mn-lt"/>
                          <a:ea typeface="Times New Roman"/>
                          <a:cs typeface="Times New Roman"/>
                        </a:rPr>
                        <a:t>Среднее количество людей, обратившихся в организации за услугами в 2014 г.</a:t>
                      </a:r>
                      <a:endParaRPr lang="ru-RU" sz="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7322" marR="37322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40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Среднее значение (с учетом робастности), чел.</a:t>
                      </a:r>
                    </a:p>
                  </a:txBody>
                  <a:tcPr marL="37322" marR="37322" marT="0" marB="0" anchor="ctr">
                    <a:lnL>
                      <a:noFill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277</a:t>
                      </a:r>
                    </a:p>
                  </a:txBody>
                  <a:tcPr marL="37322" marR="37322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140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Минимальное значение, чел.</a:t>
                      </a:r>
                    </a:p>
                  </a:txBody>
                  <a:tcPr marL="37322" marR="37322" marT="0" marB="0" anchor="ctr">
                    <a:lnL>
                      <a:noFill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37322" marR="37322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40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Максимальное значение, чел.</a:t>
                      </a:r>
                    </a:p>
                  </a:txBody>
                  <a:tcPr marL="37322" marR="37322" marT="0" marB="0" anchor="ctr">
                    <a:lnL>
                      <a:noFill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6200</a:t>
                      </a:r>
                    </a:p>
                  </a:txBody>
                  <a:tcPr marL="37322" marR="37322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40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>
                          <a:latin typeface="+mn-lt"/>
                          <a:ea typeface="Times New Roman"/>
                          <a:cs typeface="Times New Roman"/>
                        </a:rPr>
                        <a:t>Отсутствие (в % от числа организаций)</a:t>
                      </a:r>
                    </a:p>
                  </a:txBody>
                  <a:tcPr marL="37322" marR="37322" marT="0" marB="0" anchor="ctr">
                    <a:lnL>
                      <a:noFill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+mn-lt"/>
                          <a:ea typeface="Times New Roman"/>
                          <a:cs typeface="Times New Roman"/>
                        </a:rPr>
                        <a:t>9,1</a:t>
                      </a:r>
                    </a:p>
                  </a:txBody>
                  <a:tcPr marL="37322" marR="37322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newsflash/>
    <p:sndAc>
      <p:stSnd>
        <p:snd r:embed="rId3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Documents and Settings\Admin\Рабочий стол\фон низ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357958"/>
            <a:ext cx="9144000" cy="168978"/>
          </a:xfrm>
          <a:prstGeom prst="rect">
            <a:avLst/>
          </a:prstGeom>
          <a:noFill/>
        </p:spPr>
      </p:pic>
      <p:pic>
        <p:nvPicPr>
          <p:cNvPr id="12290" name="Рисунок 2" descr="цв полоса без фона"/>
          <p:cNvPicPr>
            <a:picLocks noChangeAspect="1" noChangeArrowheads="1"/>
          </p:cNvPicPr>
          <p:nvPr/>
        </p:nvPicPr>
        <p:blipFill>
          <a:blip r:embed="rId5" cstate="print"/>
          <a:srcRect b="85854"/>
          <a:stretch>
            <a:fillRect/>
          </a:stretch>
        </p:blipFill>
        <p:spPr bwMode="auto">
          <a:xfrm>
            <a:off x="4206069" y="285729"/>
            <a:ext cx="4652211" cy="90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500034" y="214290"/>
            <a:ext cx="828680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Аналитическое агентство «ИМИДЖ-ФАКТОР»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                                                                                               г. Иваново, ул. Жарова, д. 10, 3 этаж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Тел./факс + 7 (4932) 355-905, 308-678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	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e-mail: image-factor@ivpost.ru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www.image-factor.ru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Содержимое 1"/>
          <p:cNvSpPr txBox="1">
            <a:spLocks/>
          </p:cNvSpPr>
          <p:nvPr/>
        </p:nvSpPr>
        <p:spPr>
          <a:xfrm>
            <a:off x="357158" y="1285860"/>
            <a:ext cx="8429716" cy="49292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r>
              <a:rPr lang="ru-RU" sz="1600" dirty="0" smtClean="0"/>
              <a:t>Около </a:t>
            </a:r>
            <a:r>
              <a:rPr lang="ru-RU" sz="1600" dirty="0" smtClean="0"/>
              <a:t>половины экспертных НКО были созданы в период с 2000 года по 2010 год </a:t>
            </a:r>
            <a:r>
              <a:rPr lang="ru-RU" sz="1600" dirty="0" smtClean="0"/>
              <a:t>включительно. Еще треть экспертных НКО начала свою деятельность ранее 2000 года, </a:t>
            </a:r>
            <a:r>
              <a:rPr lang="ru-RU" sz="1600" dirty="0" smtClean="0"/>
              <a:t>что, так или иначе, </a:t>
            </a:r>
            <a:r>
              <a:rPr lang="ru-RU" sz="1600" b="1" dirty="0" smtClean="0"/>
              <a:t>говорит об их востребованности обществом</a:t>
            </a:r>
            <a:r>
              <a:rPr lang="ru-RU" sz="1600" dirty="0" smtClean="0"/>
              <a:t>. </a:t>
            </a:r>
            <a:r>
              <a:rPr lang="ru-RU" sz="1600" dirty="0" smtClean="0"/>
              <a:t>В составе НКО </a:t>
            </a:r>
            <a:r>
              <a:rPr lang="ru-RU" sz="1600" dirty="0" smtClean="0"/>
              <a:t>чаще присутствуют сотрудники с временной занятостью (в 2/3 случаев), тогда как на постоянной основе трудятся только в половине </a:t>
            </a:r>
            <a:r>
              <a:rPr lang="ru-RU" sz="1600" dirty="0" smtClean="0"/>
              <a:t>НКО Костромской </a:t>
            </a:r>
            <a:r>
              <a:rPr lang="ru-RU" sz="1600" dirty="0" smtClean="0"/>
              <a:t>области (в среднем не более 4 человек в рамках одной организации</a:t>
            </a:r>
            <a:r>
              <a:rPr lang="ru-RU" sz="1600" dirty="0" smtClean="0"/>
              <a:t>). </a:t>
            </a:r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r>
              <a:rPr lang="ru-RU" sz="1600" dirty="0" smtClean="0"/>
              <a:t>В </a:t>
            </a:r>
            <a:r>
              <a:rPr lang="ru-RU" sz="1600" b="1" dirty="0" smtClean="0"/>
              <a:t>подавляющем большинстве членами </a:t>
            </a:r>
            <a:r>
              <a:rPr lang="ru-RU" sz="1600" b="1" dirty="0" smtClean="0"/>
              <a:t>НКО являются </a:t>
            </a:r>
            <a:r>
              <a:rPr lang="ru-RU" sz="1600" b="1" dirty="0" smtClean="0"/>
              <a:t>физические </a:t>
            </a:r>
            <a:r>
              <a:rPr lang="ru-RU" sz="1600" b="1" dirty="0" smtClean="0"/>
              <a:t>лица </a:t>
            </a:r>
            <a:r>
              <a:rPr lang="ru-RU" sz="1600" dirty="0" smtClean="0"/>
              <a:t>– </a:t>
            </a:r>
            <a:r>
              <a:rPr lang="ru-RU" sz="1600" dirty="0" smtClean="0"/>
              <a:t>в среднем чуть более 100 человек на одну организацию. Что касается членства юридических лиц, то оно характерно только для 18,2% </a:t>
            </a:r>
            <a:r>
              <a:rPr lang="ru-RU" sz="1600" dirty="0" smtClean="0"/>
              <a:t>НКО </a:t>
            </a:r>
            <a:r>
              <a:rPr lang="ru-RU" sz="1600" dirty="0" smtClean="0"/>
              <a:t>– в среднем 19 юридических лиц на одну общественную (некоммерческую) организацию</a:t>
            </a:r>
            <a:r>
              <a:rPr lang="ru-RU" sz="1600" dirty="0" smtClean="0"/>
              <a:t>. В </a:t>
            </a:r>
            <a:r>
              <a:rPr lang="ru-RU" sz="1600" dirty="0" smtClean="0"/>
              <a:t>2014 году, по данным экспертов, в </a:t>
            </a:r>
            <a:r>
              <a:rPr lang="ru-RU" sz="1600" b="1" dirty="0" smtClean="0"/>
              <a:t>среднем в какую-либо общественную (некоммерческую) организацию Костромской области обращалось за теми или иными услугами не более 277 </a:t>
            </a:r>
            <a:r>
              <a:rPr lang="ru-RU" sz="1600" b="1" dirty="0" smtClean="0"/>
              <a:t>человек (табл. 1)</a:t>
            </a:r>
            <a:r>
              <a:rPr lang="ru-RU" sz="1600" dirty="0" smtClean="0"/>
              <a:t>.</a:t>
            </a:r>
            <a:endParaRPr lang="ru-RU" sz="1600" dirty="0" smtClean="0"/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marR="0" lvl="0" indent="1588" algn="just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600" b="0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newsflash/>
    <p:sndAc>
      <p:stSnd>
        <p:snd r:embed="rId3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Documents and Settings\Admin\Рабочий стол\фон низ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357958"/>
            <a:ext cx="9144000" cy="168978"/>
          </a:xfrm>
          <a:prstGeom prst="rect">
            <a:avLst/>
          </a:prstGeom>
          <a:noFill/>
        </p:spPr>
      </p:pic>
      <p:pic>
        <p:nvPicPr>
          <p:cNvPr id="12290" name="Рисунок 2" descr="цв полоса без фона"/>
          <p:cNvPicPr>
            <a:picLocks noChangeAspect="1" noChangeArrowheads="1"/>
          </p:cNvPicPr>
          <p:nvPr/>
        </p:nvPicPr>
        <p:blipFill>
          <a:blip r:embed="rId5" cstate="print"/>
          <a:srcRect b="85854"/>
          <a:stretch>
            <a:fillRect/>
          </a:stretch>
        </p:blipFill>
        <p:spPr bwMode="auto">
          <a:xfrm>
            <a:off x="4206069" y="285729"/>
            <a:ext cx="4652211" cy="90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500034" y="214290"/>
            <a:ext cx="828680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Аналитическое агентство «ИМИДЖ-ФАКТОР»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                                                                                               г. Иваново, ул. Жарова, д. 10, 3 этаж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Тел./факс + 7 (4932) 355-905, 308-678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	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e-mail: image-factor@ivpost.ru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www.image-factor.ru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Содержимое 2"/>
          <p:cNvSpPr>
            <a:spLocks noGrp="1"/>
          </p:cNvSpPr>
          <p:nvPr>
            <p:ph idx="1"/>
          </p:nvPr>
        </p:nvSpPr>
        <p:spPr>
          <a:xfrm>
            <a:off x="0" y="5786454"/>
            <a:ext cx="9144000" cy="428628"/>
          </a:xfrm>
        </p:spPr>
        <p:txBody>
          <a:bodyPr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ru-RU" sz="1400" b="1" dirty="0" smtClean="0">
                <a:ea typeface="Times New Roman"/>
                <a:cs typeface="Times New Roman"/>
              </a:rPr>
              <a:t>Рис. </a:t>
            </a:r>
            <a:r>
              <a:rPr lang="ru-RU" sz="1400" b="1" dirty="0" smtClean="0">
                <a:ea typeface="Times New Roman"/>
                <a:cs typeface="Times New Roman"/>
              </a:rPr>
              <a:t>11. </a:t>
            </a:r>
            <a:r>
              <a:rPr lang="ru-RU" sz="1400" dirty="0" smtClean="0">
                <a:ea typeface="Times New Roman"/>
                <a:cs typeface="Times New Roman"/>
              </a:rPr>
              <a:t>Источники </a:t>
            </a:r>
            <a:r>
              <a:rPr lang="ru-RU" sz="1400" dirty="0" smtClean="0">
                <a:ea typeface="Times New Roman"/>
                <a:cs typeface="Times New Roman"/>
              </a:rPr>
              <a:t>доходов, которые составляют </a:t>
            </a:r>
            <a:r>
              <a:rPr lang="ru-RU" sz="1400" dirty="0" smtClean="0">
                <a:ea typeface="Times New Roman"/>
                <a:cs typeface="Times New Roman"/>
              </a:rPr>
              <a:t>бюджет </a:t>
            </a:r>
            <a:r>
              <a:rPr lang="ru-RU" sz="1400" dirty="0" smtClean="0">
                <a:ea typeface="Times New Roman"/>
              </a:rPr>
              <a:t>общественных </a:t>
            </a:r>
          </a:p>
          <a:p>
            <a:pPr algn="ctr">
              <a:spcAft>
                <a:spcPts val="0"/>
              </a:spcAft>
              <a:buNone/>
            </a:pPr>
            <a:r>
              <a:rPr lang="ru-RU" sz="1400" dirty="0" smtClean="0">
                <a:ea typeface="Times New Roman"/>
              </a:rPr>
              <a:t>(</a:t>
            </a:r>
            <a:r>
              <a:rPr lang="ru-RU" sz="1400" dirty="0" smtClean="0">
                <a:ea typeface="Times New Roman"/>
              </a:rPr>
              <a:t>некоммерческих) организаций</a:t>
            </a:r>
            <a:r>
              <a:rPr lang="ru-RU" sz="1400" dirty="0" smtClean="0">
                <a:ea typeface="Times New Roman"/>
              </a:rPr>
              <a:t>, </a:t>
            </a:r>
            <a:r>
              <a:rPr lang="ru-RU" sz="1400" i="1" dirty="0" smtClean="0">
                <a:ea typeface="Times New Roman"/>
              </a:rPr>
              <a:t>%</a:t>
            </a:r>
            <a:endParaRPr lang="ru-RU" sz="1900" dirty="0"/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1857356" y="1285860"/>
          <a:ext cx="5486400" cy="4500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ransition>
    <p:newsflash/>
    <p:sndAc>
      <p:stSnd>
        <p:snd r:embed="rId3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Documents and Settings\Admin\Рабочий стол\фон низ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357958"/>
            <a:ext cx="9144000" cy="168978"/>
          </a:xfrm>
          <a:prstGeom prst="rect">
            <a:avLst/>
          </a:prstGeom>
          <a:noFill/>
        </p:spPr>
      </p:pic>
      <p:pic>
        <p:nvPicPr>
          <p:cNvPr id="12290" name="Рисунок 2" descr="цв полоса без фона"/>
          <p:cNvPicPr>
            <a:picLocks noChangeAspect="1" noChangeArrowheads="1"/>
          </p:cNvPicPr>
          <p:nvPr/>
        </p:nvPicPr>
        <p:blipFill>
          <a:blip r:embed="rId5" cstate="print"/>
          <a:srcRect b="85854"/>
          <a:stretch>
            <a:fillRect/>
          </a:stretch>
        </p:blipFill>
        <p:spPr bwMode="auto">
          <a:xfrm>
            <a:off x="4206069" y="285729"/>
            <a:ext cx="4652211" cy="90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500034" y="214290"/>
            <a:ext cx="828680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Аналитическое агентство «ИМИДЖ-ФАКТОР»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                                                                                               г. Иваново, ул. Жарова, д. 10, 3 этаж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Тел./факс + 7 (4932) 355-905, 308-678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	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e-mail: image-factor@ivpost.ru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www.image-factor.ru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Содержимое 1"/>
          <p:cNvSpPr txBox="1">
            <a:spLocks/>
          </p:cNvSpPr>
          <p:nvPr/>
        </p:nvSpPr>
        <p:spPr>
          <a:xfrm>
            <a:off x="357158" y="1357298"/>
            <a:ext cx="8429716" cy="49292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r>
              <a:rPr lang="ru-RU" sz="1600" dirty="0" smtClean="0"/>
              <a:t>К числу главных источников доходов, которые составляют бюджет общественных (некоммерческих) организаций, эксперты отнесли: </a:t>
            </a:r>
            <a:r>
              <a:rPr lang="ru-RU" sz="1600" b="1" dirty="0" smtClean="0"/>
              <a:t>членские </a:t>
            </a:r>
            <a:r>
              <a:rPr lang="ru-RU" sz="1600" b="1" dirty="0" smtClean="0"/>
              <a:t>взносы</a:t>
            </a:r>
            <a:r>
              <a:rPr lang="ru-RU" sz="1600" dirty="0" smtClean="0"/>
              <a:t>, </a:t>
            </a:r>
            <a:r>
              <a:rPr lang="ru-RU" sz="1600" b="1" dirty="0" smtClean="0"/>
              <a:t>финансирование из областного </a:t>
            </a:r>
            <a:r>
              <a:rPr lang="ru-RU" sz="1600" b="1" dirty="0" smtClean="0"/>
              <a:t>бюджета</a:t>
            </a:r>
            <a:r>
              <a:rPr lang="ru-RU" sz="1600" dirty="0" smtClean="0"/>
              <a:t>, </a:t>
            </a:r>
            <a:r>
              <a:rPr lang="ru-RU" sz="1600" b="1" dirty="0" smtClean="0"/>
              <a:t>благотворительные поступления от российских коммерческих </a:t>
            </a:r>
            <a:r>
              <a:rPr lang="ru-RU" sz="1600" b="1" dirty="0" smtClean="0"/>
              <a:t>организаций</a:t>
            </a:r>
            <a:r>
              <a:rPr lang="ru-RU" sz="1600" dirty="0" smtClean="0"/>
              <a:t>, </a:t>
            </a:r>
            <a:r>
              <a:rPr lang="ru-RU" sz="1600" b="1" dirty="0" smtClean="0"/>
              <a:t>пожертвования частных лиц</a:t>
            </a:r>
            <a:r>
              <a:rPr lang="ru-RU" sz="1600" dirty="0" smtClean="0"/>
              <a:t> </a:t>
            </a:r>
            <a:r>
              <a:rPr lang="ru-RU" sz="1600" b="1" dirty="0" smtClean="0"/>
              <a:t>(</a:t>
            </a:r>
            <a:r>
              <a:rPr lang="ru-RU" sz="1600" b="1" dirty="0" smtClean="0"/>
              <a:t>рис. </a:t>
            </a:r>
            <a:r>
              <a:rPr lang="ru-RU" sz="1600" b="1" dirty="0" smtClean="0"/>
              <a:t>11)</a:t>
            </a:r>
            <a:r>
              <a:rPr lang="ru-RU" sz="1600" dirty="0" smtClean="0"/>
              <a:t>. </a:t>
            </a:r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r>
              <a:rPr lang="ru-RU" sz="1600" dirty="0" smtClean="0"/>
              <a:t>В </a:t>
            </a:r>
            <a:r>
              <a:rPr lang="ru-RU" sz="1600" b="1" dirty="0" smtClean="0"/>
              <a:t>первую очередь, НКО следует оценивать по количеству благодарностей, положительных отзывов благополучателей, представителей органов власти</a:t>
            </a:r>
            <a:r>
              <a:rPr lang="ru-RU" sz="1600" dirty="0" smtClean="0"/>
              <a:t>. Вторым критерием должно служить </a:t>
            </a:r>
            <a:r>
              <a:rPr lang="ru-RU" sz="1600" b="1" dirty="0" smtClean="0"/>
              <a:t>количество получателей услуг и участников </a:t>
            </a:r>
            <a:r>
              <a:rPr lang="ru-RU" sz="1600" b="1" dirty="0" smtClean="0"/>
              <a:t>мероприятий</a:t>
            </a:r>
            <a:r>
              <a:rPr lang="ru-RU" sz="1600" dirty="0" smtClean="0"/>
              <a:t>. </a:t>
            </a:r>
            <a:r>
              <a:rPr lang="ru-RU" sz="1600" dirty="0" smtClean="0"/>
              <a:t>На третьем месте по степени значимости критериев стоит </a:t>
            </a:r>
            <a:r>
              <a:rPr lang="ru-RU" sz="1600" b="1" dirty="0" smtClean="0"/>
              <a:t>срок существования общественной (некоммерческой) организации </a:t>
            </a:r>
            <a:r>
              <a:rPr lang="ru-RU" sz="1600" dirty="0" smtClean="0"/>
              <a:t>(чем он длительней, тем лучше). Меньше всего эксперты отдают предпочтение такому оценочному критерию, как наличие выигранных тендеров на поставки товаров, работ, услуг для государственных (муниципальных) органов </a:t>
            </a:r>
            <a:r>
              <a:rPr lang="ru-RU" sz="1600" dirty="0" smtClean="0"/>
              <a:t>власти </a:t>
            </a:r>
            <a:r>
              <a:rPr lang="ru-RU" sz="1600" b="1" dirty="0" smtClean="0"/>
              <a:t>(рис. 12)</a:t>
            </a:r>
            <a:r>
              <a:rPr lang="ru-RU" sz="1600" dirty="0" smtClean="0"/>
              <a:t>.</a:t>
            </a:r>
            <a:endParaRPr lang="ru-RU" sz="1600" dirty="0" smtClean="0"/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marR="0" lvl="0" indent="1588" algn="just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600" b="0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newsflash/>
    <p:sndAc>
      <p:stSnd>
        <p:snd r:embed="rId3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Documents and Settings\Admin\Рабочий стол\фон низ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357958"/>
            <a:ext cx="9144000" cy="168978"/>
          </a:xfrm>
          <a:prstGeom prst="rect">
            <a:avLst/>
          </a:prstGeom>
          <a:noFill/>
        </p:spPr>
      </p:pic>
      <p:pic>
        <p:nvPicPr>
          <p:cNvPr id="12290" name="Рисунок 2" descr="цв полоса без фона"/>
          <p:cNvPicPr>
            <a:picLocks noChangeAspect="1" noChangeArrowheads="1"/>
          </p:cNvPicPr>
          <p:nvPr/>
        </p:nvPicPr>
        <p:blipFill>
          <a:blip r:embed="rId5" cstate="print"/>
          <a:srcRect b="85854"/>
          <a:stretch>
            <a:fillRect/>
          </a:stretch>
        </p:blipFill>
        <p:spPr bwMode="auto">
          <a:xfrm>
            <a:off x="4206069" y="285729"/>
            <a:ext cx="4652211" cy="90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500034" y="214290"/>
            <a:ext cx="828680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Аналитическое агентство «ИМИДЖ-ФАКТОР»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                                                                                               г. Иваново, ул. Жарова, д. 10, 3 этаж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Тел./факс + 7 (4932) 355-905, 308-678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	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e-mail: image-factor@ivpost.ru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www.image-factor.ru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Содержимое 2"/>
          <p:cNvSpPr>
            <a:spLocks noGrp="1"/>
          </p:cNvSpPr>
          <p:nvPr>
            <p:ph idx="1"/>
          </p:nvPr>
        </p:nvSpPr>
        <p:spPr>
          <a:xfrm>
            <a:off x="0" y="5429264"/>
            <a:ext cx="9144000" cy="428628"/>
          </a:xfrm>
        </p:spPr>
        <p:txBody>
          <a:bodyPr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ru-RU" sz="1400" b="1" dirty="0" smtClean="0">
                <a:ea typeface="Times New Roman"/>
                <a:cs typeface="Times New Roman"/>
              </a:rPr>
              <a:t>Рис. </a:t>
            </a:r>
            <a:r>
              <a:rPr lang="ru-RU" sz="1400" b="1" dirty="0" smtClean="0">
                <a:ea typeface="Times New Roman"/>
                <a:cs typeface="Times New Roman"/>
              </a:rPr>
              <a:t>12. </a:t>
            </a:r>
            <a:r>
              <a:rPr lang="ru-RU" sz="1400" dirty="0" smtClean="0">
                <a:ea typeface="Times New Roman"/>
                <a:cs typeface="Times New Roman"/>
              </a:rPr>
              <a:t>По каким критериям, с точки зрения респондентов-экспертов, сегодня </a:t>
            </a:r>
            <a:r>
              <a:rPr lang="ru-RU" sz="1400" dirty="0" smtClean="0">
                <a:ea typeface="Times New Roman"/>
                <a:cs typeface="Times New Roman"/>
              </a:rPr>
              <a:t>целесообразно </a:t>
            </a:r>
          </a:p>
          <a:p>
            <a:pPr algn="ctr">
              <a:spcAft>
                <a:spcPts val="0"/>
              </a:spcAft>
              <a:buNone/>
            </a:pPr>
            <a:r>
              <a:rPr lang="ru-RU" sz="1400" dirty="0" smtClean="0">
                <a:ea typeface="Times New Roman"/>
                <a:cs typeface="Times New Roman"/>
              </a:rPr>
              <a:t>оценивать </a:t>
            </a:r>
            <a:r>
              <a:rPr lang="ru-RU" sz="1400" dirty="0" smtClean="0">
                <a:ea typeface="Times New Roman"/>
                <a:cs typeface="Times New Roman"/>
              </a:rPr>
              <a:t>результаты деятельности социально </a:t>
            </a:r>
            <a:r>
              <a:rPr lang="ru-RU" sz="1400" dirty="0" smtClean="0">
                <a:ea typeface="Times New Roman"/>
              </a:rPr>
              <a:t>ориентированной </a:t>
            </a:r>
          </a:p>
          <a:p>
            <a:pPr algn="ctr">
              <a:spcAft>
                <a:spcPts val="0"/>
              </a:spcAft>
              <a:buNone/>
            </a:pPr>
            <a:r>
              <a:rPr lang="ru-RU" sz="1400" dirty="0" smtClean="0">
                <a:ea typeface="Times New Roman"/>
              </a:rPr>
              <a:t>некоммерческой </a:t>
            </a:r>
            <a:r>
              <a:rPr lang="ru-RU" sz="1400" dirty="0" smtClean="0">
                <a:ea typeface="Times New Roman"/>
              </a:rPr>
              <a:t>организации</a:t>
            </a:r>
            <a:r>
              <a:rPr lang="ru-RU" sz="1400" dirty="0" smtClean="0">
                <a:ea typeface="Times New Roman"/>
              </a:rPr>
              <a:t>, </a:t>
            </a:r>
            <a:r>
              <a:rPr lang="ru-RU" sz="1400" i="1" dirty="0" smtClean="0">
                <a:ea typeface="Times New Roman"/>
              </a:rPr>
              <a:t>%</a:t>
            </a:r>
            <a:endParaRPr lang="ru-RU" sz="1900" dirty="0"/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1828800" y="1471612"/>
          <a:ext cx="5486400" cy="3914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ransition>
    <p:newsflash/>
    <p:sndAc>
      <p:stSnd>
        <p:snd r:embed="rId3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Documents and Settings\Admin\Рабочий стол\фон низ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357958"/>
            <a:ext cx="9144000" cy="168978"/>
          </a:xfrm>
          <a:prstGeom prst="rect">
            <a:avLst/>
          </a:prstGeom>
          <a:noFill/>
        </p:spPr>
      </p:pic>
      <p:pic>
        <p:nvPicPr>
          <p:cNvPr id="12290" name="Рисунок 2" descr="цв полоса без фона"/>
          <p:cNvPicPr>
            <a:picLocks noChangeAspect="1" noChangeArrowheads="1"/>
          </p:cNvPicPr>
          <p:nvPr/>
        </p:nvPicPr>
        <p:blipFill>
          <a:blip r:embed="rId5" cstate="print"/>
          <a:srcRect b="85854"/>
          <a:stretch>
            <a:fillRect/>
          </a:stretch>
        </p:blipFill>
        <p:spPr bwMode="auto">
          <a:xfrm>
            <a:off x="4206069" y="285729"/>
            <a:ext cx="4652211" cy="90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500034" y="214290"/>
            <a:ext cx="828680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Аналитическое агентство «ИМИДЖ-ФАКТОР»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                                                                                               г. Иваново, ул. Жарова, д. 10, 3 этаж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Тел./факс + 7 (4932) 355-905, 308-678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	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e-mail: image-factor@ivpost.ru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www.image-factor.ru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Содержимое 2"/>
          <p:cNvSpPr>
            <a:spLocks noGrp="1"/>
          </p:cNvSpPr>
          <p:nvPr>
            <p:ph idx="1"/>
          </p:nvPr>
        </p:nvSpPr>
        <p:spPr>
          <a:xfrm>
            <a:off x="0" y="5072074"/>
            <a:ext cx="9144000" cy="428628"/>
          </a:xfrm>
        </p:spPr>
        <p:txBody>
          <a:bodyPr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ru-RU" sz="1400" b="1" dirty="0" smtClean="0">
                <a:ea typeface="Times New Roman"/>
                <a:cs typeface="Times New Roman"/>
              </a:rPr>
              <a:t>Рис. </a:t>
            </a:r>
            <a:r>
              <a:rPr lang="ru-RU" sz="1400" b="1" dirty="0" smtClean="0">
                <a:ea typeface="Times New Roman"/>
                <a:cs typeface="Times New Roman"/>
              </a:rPr>
              <a:t>13. </a:t>
            </a:r>
            <a:r>
              <a:rPr lang="ru-RU" sz="1400" dirty="0" smtClean="0">
                <a:ea typeface="Times New Roman"/>
              </a:rPr>
              <a:t>Формы поддержки, в которых в настоящее время больше всего нуждаются общественные </a:t>
            </a:r>
            <a:endParaRPr lang="ru-RU" sz="1400" dirty="0" smtClean="0">
              <a:ea typeface="Times New Roman"/>
            </a:endParaRPr>
          </a:p>
          <a:p>
            <a:pPr algn="ctr">
              <a:spcAft>
                <a:spcPts val="0"/>
              </a:spcAft>
              <a:buNone/>
            </a:pPr>
            <a:r>
              <a:rPr lang="ru-RU" sz="1400" dirty="0" smtClean="0">
                <a:ea typeface="Times New Roman"/>
              </a:rPr>
              <a:t>(</a:t>
            </a:r>
            <a:r>
              <a:rPr lang="ru-RU" sz="1400" dirty="0" smtClean="0">
                <a:ea typeface="Times New Roman"/>
              </a:rPr>
              <a:t>некоммерческие) организации</a:t>
            </a:r>
            <a:r>
              <a:rPr lang="ru-RU" sz="1400" dirty="0" smtClean="0">
                <a:ea typeface="Times New Roman"/>
              </a:rPr>
              <a:t>, </a:t>
            </a:r>
            <a:r>
              <a:rPr lang="ru-RU" sz="1400" i="1" dirty="0" smtClean="0">
                <a:ea typeface="Times New Roman"/>
              </a:rPr>
              <a:t>%</a:t>
            </a:r>
            <a:endParaRPr lang="ru-RU" sz="1900" dirty="0"/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1828800" y="1824037"/>
          <a:ext cx="5486400" cy="3209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ransition>
    <p:newsflash/>
    <p:sndAc>
      <p:stSnd>
        <p:snd r:embed="rId3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Documents and Settings\Admin\Рабочий стол\фон низ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357958"/>
            <a:ext cx="9144000" cy="168978"/>
          </a:xfrm>
          <a:prstGeom prst="rect">
            <a:avLst/>
          </a:prstGeom>
          <a:noFill/>
        </p:spPr>
      </p:pic>
      <p:pic>
        <p:nvPicPr>
          <p:cNvPr id="12290" name="Рисунок 2" descr="цв полоса без фона"/>
          <p:cNvPicPr>
            <a:picLocks noChangeAspect="1" noChangeArrowheads="1"/>
          </p:cNvPicPr>
          <p:nvPr/>
        </p:nvPicPr>
        <p:blipFill>
          <a:blip r:embed="rId5" cstate="print"/>
          <a:srcRect b="85854"/>
          <a:stretch>
            <a:fillRect/>
          </a:stretch>
        </p:blipFill>
        <p:spPr bwMode="auto">
          <a:xfrm>
            <a:off x="4206069" y="285729"/>
            <a:ext cx="4652211" cy="90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500034" y="214290"/>
            <a:ext cx="828680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Аналитическое агентство «ИМИДЖ-ФАКТОР»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                                                                                               г. Иваново, ул. Жарова, д. 10, 3 этаж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Тел./факс + 7 (4932) 355-905, 308-678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	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e-mail: image-factor@ivpost.ru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www.image-factor.ru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Содержимое 1"/>
          <p:cNvSpPr txBox="1">
            <a:spLocks/>
          </p:cNvSpPr>
          <p:nvPr/>
        </p:nvSpPr>
        <p:spPr>
          <a:xfrm>
            <a:off x="357158" y="1214422"/>
            <a:ext cx="8429716" cy="49292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r>
              <a:rPr lang="ru-RU" sz="1600" b="1" dirty="0" smtClean="0"/>
              <a:t>Практически </a:t>
            </a:r>
            <a:r>
              <a:rPr lang="ru-RU" sz="1600" b="1" dirty="0" smtClean="0"/>
              <a:t>все анализируемые НКО нуждаются, прежде всего, в</a:t>
            </a:r>
            <a:r>
              <a:rPr lang="ru-RU" sz="1600" dirty="0" smtClean="0"/>
              <a:t> </a:t>
            </a:r>
            <a:r>
              <a:rPr lang="ru-RU" sz="1600" b="1" dirty="0" smtClean="0"/>
              <a:t>финансовой поддержке</a:t>
            </a:r>
            <a:r>
              <a:rPr lang="ru-RU" sz="1600" dirty="0" smtClean="0"/>
              <a:t>. По мнению каждого второго эксперта, у общественных (некоммерческих) организаций </a:t>
            </a:r>
            <a:r>
              <a:rPr lang="ru-RU" sz="1600" dirty="0" smtClean="0"/>
              <a:t>также есть </a:t>
            </a:r>
            <a:r>
              <a:rPr lang="ru-RU" sz="1600" dirty="0" smtClean="0"/>
              <a:t>потребность в труде добровольцев и информационном сопровождении (освещении) своей деятельности. Меньше всего региональные НКО нуждаются в образовательных, консультационных услугах и предоставлении помещения (оборудования) для </a:t>
            </a:r>
            <a:r>
              <a:rPr lang="ru-RU" sz="1600" dirty="0" smtClean="0"/>
              <a:t>работы </a:t>
            </a:r>
            <a:r>
              <a:rPr lang="ru-RU" sz="1600" b="1" dirty="0" smtClean="0"/>
              <a:t>(рис. 13)</a:t>
            </a:r>
            <a:r>
              <a:rPr lang="ru-RU" sz="1600" dirty="0" smtClean="0"/>
              <a:t>.</a:t>
            </a:r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r>
              <a:rPr lang="ru-RU" sz="1600" dirty="0" smtClean="0"/>
              <a:t>В </a:t>
            </a:r>
            <a:r>
              <a:rPr lang="ru-RU" sz="1600" dirty="0" smtClean="0"/>
              <a:t>среднем в рамках одной общественной (некоммерческой) организации региона на постоянной основе трудятся 13 добровольцев, на регулярной основе – около 20 человек, на нерегулярной основе – почти три десятка человек</a:t>
            </a:r>
            <a:r>
              <a:rPr lang="ru-RU" sz="1600" dirty="0" smtClean="0"/>
              <a:t>. </a:t>
            </a:r>
            <a:r>
              <a:rPr lang="ru-RU" sz="1600" dirty="0" smtClean="0"/>
              <a:t>В большинстве случаев мерой нематериального поощрения выступает </a:t>
            </a:r>
            <a:r>
              <a:rPr lang="ru-RU" sz="1600" b="1" dirty="0" smtClean="0"/>
              <a:t>вручение дипломов, благодарностей, почетных званий добровольцам</a:t>
            </a:r>
            <a:r>
              <a:rPr lang="ru-RU" sz="1600" dirty="0" smtClean="0"/>
              <a:t>. Каждая вторая НКО организовывает отдых, досуг, общение своих добровольцев и/или вручает им сувениры, предметы с символикой </a:t>
            </a:r>
            <a:r>
              <a:rPr lang="ru-RU" sz="1600" b="1" dirty="0" smtClean="0"/>
              <a:t>(рис. </a:t>
            </a:r>
            <a:r>
              <a:rPr lang="ru-RU" sz="1600" b="1" dirty="0" smtClean="0"/>
              <a:t>14)</a:t>
            </a:r>
            <a:r>
              <a:rPr lang="ru-RU" sz="1600" dirty="0" smtClean="0"/>
              <a:t>. </a:t>
            </a:r>
            <a:endParaRPr lang="ru-RU" sz="1600" dirty="0" smtClean="0"/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marR="0" lvl="0" indent="1588" algn="just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600" b="0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newsflash/>
    <p:sndAc>
      <p:stSnd>
        <p:snd r:embed="rId3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Documents and Settings\Admin\Рабочий стол\фон низ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357958"/>
            <a:ext cx="9144000" cy="168978"/>
          </a:xfrm>
          <a:prstGeom prst="rect">
            <a:avLst/>
          </a:prstGeom>
          <a:noFill/>
        </p:spPr>
      </p:pic>
      <p:pic>
        <p:nvPicPr>
          <p:cNvPr id="12290" name="Рисунок 2" descr="цв полоса без фона"/>
          <p:cNvPicPr>
            <a:picLocks noChangeAspect="1" noChangeArrowheads="1"/>
          </p:cNvPicPr>
          <p:nvPr/>
        </p:nvPicPr>
        <p:blipFill>
          <a:blip r:embed="rId5" cstate="print"/>
          <a:srcRect b="85854"/>
          <a:stretch>
            <a:fillRect/>
          </a:stretch>
        </p:blipFill>
        <p:spPr bwMode="auto">
          <a:xfrm>
            <a:off x="4206069" y="285729"/>
            <a:ext cx="4652211" cy="90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500034" y="214290"/>
            <a:ext cx="828680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Аналитическое агентство «ИМИДЖ-ФАКТОР»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                                                                                               г. Иваново, ул. Жарова, д. 10, 3 этаж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Тел./факс + 7 (4932) 355-905, 308-678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	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e-mail: image-factor@ivpost.ru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www.image-factor.ru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Содержимое 2"/>
          <p:cNvSpPr>
            <a:spLocks noGrp="1"/>
          </p:cNvSpPr>
          <p:nvPr>
            <p:ph idx="1"/>
          </p:nvPr>
        </p:nvSpPr>
        <p:spPr>
          <a:xfrm>
            <a:off x="0" y="5000636"/>
            <a:ext cx="9144000" cy="428628"/>
          </a:xfrm>
        </p:spPr>
        <p:txBody>
          <a:bodyPr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ru-RU" sz="1400" b="1" dirty="0" smtClean="0">
                <a:ea typeface="Times New Roman"/>
                <a:cs typeface="Times New Roman"/>
              </a:rPr>
              <a:t>Рис. </a:t>
            </a:r>
            <a:r>
              <a:rPr lang="ru-RU" sz="1400" b="1" dirty="0" smtClean="0">
                <a:ea typeface="Times New Roman"/>
                <a:cs typeface="Times New Roman"/>
              </a:rPr>
              <a:t>14. </a:t>
            </a:r>
            <a:r>
              <a:rPr lang="ru-RU" sz="1400" dirty="0" smtClean="0">
                <a:ea typeface="Times New Roman"/>
                <a:cs typeface="Times New Roman"/>
              </a:rPr>
              <a:t>Меры стимулирования (поощрения) добровольцев (волонтеров) за </a:t>
            </a:r>
            <a:r>
              <a:rPr lang="ru-RU" sz="1400" dirty="0" smtClean="0">
                <a:ea typeface="Times New Roman"/>
                <a:cs typeface="Times New Roman"/>
              </a:rPr>
              <a:t>участие</a:t>
            </a:r>
          </a:p>
          <a:p>
            <a:pPr algn="ctr">
              <a:spcAft>
                <a:spcPts val="0"/>
              </a:spcAft>
              <a:buNone/>
            </a:pPr>
            <a:r>
              <a:rPr lang="ru-RU" sz="1400" dirty="0" smtClean="0">
                <a:ea typeface="Times New Roman"/>
              </a:rPr>
              <a:t>в </a:t>
            </a:r>
            <a:r>
              <a:rPr lang="ru-RU" sz="1400" dirty="0" smtClean="0">
                <a:ea typeface="Times New Roman"/>
              </a:rPr>
              <a:t>деятельности общественных (некоммерческих) организаций</a:t>
            </a:r>
            <a:r>
              <a:rPr lang="ru-RU" sz="1400" dirty="0" smtClean="0">
                <a:ea typeface="Times New Roman"/>
              </a:rPr>
              <a:t>, </a:t>
            </a:r>
            <a:r>
              <a:rPr lang="ru-RU" sz="1400" i="1" dirty="0" smtClean="0">
                <a:ea typeface="Times New Roman"/>
              </a:rPr>
              <a:t>%</a:t>
            </a:r>
            <a:endParaRPr lang="ru-RU" sz="1900" dirty="0"/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1828800" y="1885950"/>
          <a:ext cx="5486400" cy="308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ransition>
    <p:newsflash/>
    <p:sndAc>
      <p:stSnd>
        <p:snd r:embed="rId3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Documents and Settings\Admin\Рабочий стол\фон низ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357958"/>
            <a:ext cx="9144000" cy="168978"/>
          </a:xfrm>
          <a:prstGeom prst="rect">
            <a:avLst/>
          </a:prstGeom>
          <a:noFill/>
        </p:spPr>
      </p:pic>
      <p:pic>
        <p:nvPicPr>
          <p:cNvPr id="12290" name="Рисунок 2" descr="цв полоса без фона"/>
          <p:cNvPicPr>
            <a:picLocks noChangeAspect="1" noChangeArrowheads="1"/>
          </p:cNvPicPr>
          <p:nvPr/>
        </p:nvPicPr>
        <p:blipFill>
          <a:blip r:embed="rId5" cstate="print"/>
          <a:srcRect b="85854"/>
          <a:stretch>
            <a:fillRect/>
          </a:stretch>
        </p:blipFill>
        <p:spPr bwMode="auto">
          <a:xfrm>
            <a:off x="4206069" y="285729"/>
            <a:ext cx="4652211" cy="90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500034" y="214290"/>
            <a:ext cx="828680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Аналитическое агентство «ИМИДЖ-ФАКТОР»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                                                                                               г. Иваново, ул. Жарова, д. 10, 3 этаж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Тел./факс + 7 (4932) 355-905, 308-678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	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e-mail: image-factor@ivpost.ru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www.image-factor.ru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Содержимое 2"/>
          <p:cNvSpPr>
            <a:spLocks noGrp="1"/>
          </p:cNvSpPr>
          <p:nvPr>
            <p:ph idx="1"/>
          </p:nvPr>
        </p:nvSpPr>
        <p:spPr>
          <a:xfrm>
            <a:off x="0" y="5072074"/>
            <a:ext cx="9144000" cy="428628"/>
          </a:xfrm>
        </p:spPr>
        <p:txBody>
          <a:bodyPr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ru-RU" sz="1400" b="1" dirty="0" smtClean="0">
                <a:ea typeface="Times New Roman"/>
                <a:cs typeface="Times New Roman"/>
              </a:rPr>
              <a:t>Рис. </a:t>
            </a:r>
            <a:r>
              <a:rPr lang="ru-RU" sz="1400" b="1" dirty="0" smtClean="0">
                <a:ea typeface="Times New Roman"/>
                <a:cs typeface="Times New Roman"/>
              </a:rPr>
              <a:t>15. </a:t>
            </a:r>
            <a:r>
              <a:rPr lang="ru-RU" sz="1400" dirty="0" smtClean="0">
                <a:ea typeface="Times New Roman"/>
                <a:cs typeface="Times New Roman"/>
              </a:rPr>
              <a:t>Уровень удовлетворенности респондентов-экспертов в целом взаимодействием </a:t>
            </a:r>
            <a:endParaRPr lang="ru-RU" sz="1400" dirty="0" smtClean="0">
              <a:ea typeface="Times New Roman"/>
              <a:cs typeface="Times New Roman"/>
            </a:endParaRPr>
          </a:p>
          <a:p>
            <a:pPr algn="ctr">
              <a:spcAft>
                <a:spcPts val="0"/>
              </a:spcAft>
              <a:buNone/>
            </a:pPr>
            <a:r>
              <a:rPr lang="ru-RU" sz="1400" dirty="0" smtClean="0">
                <a:ea typeface="Times New Roman"/>
                <a:cs typeface="Times New Roman"/>
              </a:rPr>
              <a:t>в </a:t>
            </a:r>
            <a:r>
              <a:rPr lang="ru-RU" sz="1400" dirty="0" smtClean="0">
                <a:ea typeface="Times New Roman"/>
                <a:cs typeface="Times New Roman"/>
              </a:rPr>
              <a:t>Костромской области органов власти с социально </a:t>
            </a:r>
            <a:r>
              <a:rPr lang="ru-RU" sz="1400" dirty="0" smtClean="0">
                <a:ea typeface="Times New Roman"/>
                <a:cs typeface="Times New Roman"/>
              </a:rPr>
              <a:t>ориентированными </a:t>
            </a:r>
          </a:p>
          <a:p>
            <a:pPr algn="ctr">
              <a:spcAft>
                <a:spcPts val="0"/>
              </a:spcAft>
              <a:buNone/>
            </a:pPr>
            <a:r>
              <a:rPr lang="ru-RU" sz="1400" dirty="0" smtClean="0">
                <a:ea typeface="Times New Roman"/>
              </a:rPr>
              <a:t>некоммерческими </a:t>
            </a:r>
            <a:r>
              <a:rPr lang="ru-RU" sz="1400" dirty="0" smtClean="0">
                <a:ea typeface="Times New Roman"/>
              </a:rPr>
              <a:t>организациями</a:t>
            </a:r>
            <a:r>
              <a:rPr lang="ru-RU" sz="1400" dirty="0" smtClean="0">
                <a:ea typeface="Times New Roman"/>
              </a:rPr>
              <a:t>, </a:t>
            </a:r>
            <a:r>
              <a:rPr lang="ru-RU" sz="1400" i="1" dirty="0" smtClean="0">
                <a:ea typeface="Times New Roman"/>
              </a:rPr>
              <a:t>%</a:t>
            </a:r>
            <a:endParaRPr lang="ru-RU" sz="1900" dirty="0"/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1828800" y="1824037"/>
          <a:ext cx="5486400" cy="3209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ransition>
    <p:newsflash/>
    <p:sndAc>
      <p:stSnd>
        <p:snd r:embed="rId3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Documents and Settings\Admin\Рабочий стол\фон низ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357958"/>
            <a:ext cx="9144000" cy="168978"/>
          </a:xfrm>
          <a:prstGeom prst="rect">
            <a:avLst/>
          </a:prstGeom>
          <a:noFill/>
        </p:spPr>
      </p:pic>
      <p:pic>
        <p:nvPicPr>
          <p:cNvPr id="12290" name="Рисунок 2" descr="цв полоса без фона"/>
          <p:cNvPicPr>
            <a:picLocks noChangeAspect="1" noChangeArrowheads="1"/>
          </p:cNvPicPr>
          <p:nvPr/>
        </p:nvPicPr>
        <p:blipFill>
          <a:blip r:embed="rId5" cstate="print"/>
          <a:srcRect b="85854"/>
          <a:stretch>
            <a:fillRect/>
          </a:stretch>
        </p:blipFill>
        <p:spPr bwMode="auto">
          <a:xfrm>
            <a:off x="4206069" y="285729"/>
            <a:ext cx="4652211" cy="90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500034" y="214290"/>
            <a:ext cx="828680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Аналитическое агентство «ИМИДЖ-ФАКТОР»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                                                                                               г. Иваново, ул. Жарова, д. 10, 3 этаж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Тел./факс + 7 (4932) 355-905, 308-678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	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e-mail: image-factor@ivpost.ru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www.image-factor.ru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Содержимое 1"/>
          <p:cNvSpPr txBox="1">
            <a:spLocks/>
          </p:cNvSpPr>
          <p:nvPr/>
        </p:nvSpPr>
        <p:spPr>
          <a:xfrm>
            <a:off x="357158" y="1285860"/>
            <a:ext cx="8429716" cy="49292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r>
              <a:rPr lang="ru-RU" sz="1600" dirty="0" smtClean="0"/>
              <a:t>Сложившееся </a:t>
            </a:r>
            <a:r>
              <a:rPr lang="ru-RU" sz="1600" dirty="0" smtClean="0"/>
              <a:t>в настоящее время взаимоотношение между общественными (некоммерческими) организациями Костромской области и органами власти региона </a:t>
            </a:r>
            <a:r>
              <a:rPr lang="ru-RU" sz="1600" dirty="0" smtClean="0"/>
              <a:t>характеризуется </a:t>
            </a:r>
            <a:r>
              <a:rPr lang="ru-RU" sz="1600" b="1" dirty="0" smtClean="0"/>
              <a:t>существенным доминированием </a:t>
            </a:r>
            <a:r>
              <a:rPr lang="ru-RU" sz="1600" b="1" dirty="0" smtClean="0"/>
              <a:t>позитивных оценок, высказываемых экспертами, относительно такого </a:t>
            </a:r>
            <a:r>
              <a:rPr lang="ru-RU" sz="1600" b="1" dirty="0" smtClean="0"/>
              <a:t>взаимодействия</a:t>
            </a:r>
            <a:r>
              <a:rPr lang="ru-RU" sz="1600" dirty="0" smtClean="0"/>
              <a:t> </a:t>
            </a:r>
            <a:r>
              <a:rPr lang="ru-RU" sz="1600" b="1" dirty="0" smtClean="0"/>
              <a:t>(рис. 15)</a:t>
            </a:r>
            <a:r>
              <a:rPr lang="ru-RU" sz="1600" dirty="0" smtClean="0"/>
              <a:t>. Наиболее </a:t>
            </a:r>
            <a:r>
              <a:rPr lang="ru-RU" sz="1600" dirty="0" smtClean="0"/>
              <a:t>распространенными формами такого взаимодействия являются: участие НКО в работе общественных советов, палат, предоставление НКО бюджетных субсидий (грантов) на конкурсной основе, а также консультационная и информационная поддержка НКО</a:t>
            </a:r>
            <a:r>
              <a:rPr lang="ru-RU" sz="1600" dirty="0" smtClean="0"/>
              <a:t>. </a:t>
            </a:r>
            <a:r>
              <a:rPr lang="ru-RU" sz="1600" dirty="0" smtClean="0"/>
              <a:t>Самой же эффективной формой взаимодействия НКО и органов </a:t>
            </a:r>
            <a:r>
              <a:rPr lang="ru-RU" sz="1600" dirty="0" smtClean="0"/>
              <a:t>власти, по словам экспертов, является </a:t>
            </a:r>
            <a:r>
              <a:rPr lang="ru-RU" sz="1600" b="1" dirty="0" smtClean="0"/>
              <a:t>предоставление </a:t>
            </a:r>
            <a:r>
              <a:rPr lang="ru-RU" sz="1600" b="1" dirty="0" smtClean="0"/>
              <a:t>НКО бюджетных </a:t>
            </a:r>
            <a:r>
              <a:rPr lang="ru-RU" sz="1600" b="1" dirty="0" smtClean="0"/>
              <a:t>субсидий (грантов) на конкурсной основе</a:t>
            </a:r>
            <a:r>
              <a:rPr lang="ru-RU" sz="1600" dirty="0" smtClean="0"/>
              <a:t>.</a:t>
            </a:r>
            <a:endParaRPr lang="ru-RU" sz="1600" dirty="0" smtClean="0"/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r>
              <a:rPr lang="ru-RU" sz="1600" dirty="0" smtClean="0"/>
              <a:t>К числу наиболее актуальных каналов профессиональной коммуникации руководители </a:t>
            </a:r>
            <a:r>
              <a:rPr lang="ru-RU" sz="1600" dirty="0" smtClean="0"/>
              <a:t>НКО региона </a:t>
            </a:r>
            <a:r>
              <a:rPr lang="ru-RU" sz="1600" dirty="0" smtClean="0"/>
              <a:t>относят </a:t>
            </a:r>
            <a:r>
              <a:rPr lang="ru-RU" sz="1600" b="1" dirty="0" smtClean="0"/>
              <a:t>личные контакты в профессиональной </a:t>
            </a:r>
            <a:r>
              <a:rPr lang="ru-RU" sz="1600" b="1" dirty="0" smtClean="0"/>
              <a:t>среде</a:t>
            </a:r>
            <a:r>
              <a:rPr lang="ru-RU" sz="1600" dirty="0" smtClean="0"/>
              <a:t>, </a:t>
            </a:r>
            <a:r>
              <a:rPr lang="ru-RU" sz="1600" b="1" dirty="0" smtClean="0"/>
              <a:t>совместные проекты с другими НКО</a:t>
            </a:r>
            <a:r>
              <a:rPr lang="ru-RU" sz="1600" dirty="0" smtClean="0"/>
              <a:t> </a:t>
            </a:r>
            <a:r>
              <a:rPr lang="ru-RU" sz="1600" dirty="0" smtClean="0"/>
              <a:t>и </a:t>
            </a:r>
            <a:r>
              <a:rPr lang="ru-RU" sz="1600" b="1" dirty="0" smtClean="0"/>
              <a:t>мероприятия, проводимые органами власти</a:t>
            </a:r>
            <a:r>
              <a:rPr lang="ru-RU" sz="1600" dirty="0" smtClean="0"/>
              <a:t> </a:t>
            </a:r>
            <a:r>
              <a:rPr lang="ru-RU" sz="1600" b="1" dirty="0" smtClean="0"/>
              <a:t>(</a:t>
            </a:r>
            <a:r>
              <a:rPr lang="ru-RU" sz="1600" b="1" dirty="0" smtClean="0"/>
              <a:t>рис. </a:t>
            </a:r>
            <a:r>
              <a:rPr lang="ru-RU" sz="1600" b="1" dirty="0" smtClean="0"/>
              <a:t>16)</a:t>
            </a:r>
            <a:r>
              <a:rPr lang="ru-RU" sz="1600" dirty="0" smtClean="0"/>
              <a:t>. </a:t>
            </a:r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marR="0" lvl="0" indent="1588" algn="just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600" b="0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newsflash/>
    <p:sndAc>
      <p:stSnd>
        <p:snd r:embed="rId3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Documents and Settings\Admin\Рабочий стол\фон низ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357958"/>
            <a:ext cx="9144000" cy="168978"/>
          </a:xfrm>
          <a:prstGeom prst="rect">
            <a:avLst/>
          </a:prstGeom>
          <a:noFill/>
        </p:spPr>
      </p:pic>
      <p:pic>
        <p:nvPicPr>
          <p:cNvPr id="12290" name="Рисунок 2" descr="цв полоса без фона"/>
          <p:cNvPicPr>
            <a:picLocks noChangeAspect="1" noChangeArrowheads="1"/>
          </p:cNvPicPr>
          <p:nvPr/>
        </p:nvPicPr>
        <p:blipFill>
          <a:blip r:embed="rId5" cstate="print"/>
          <a:srcRect b="85854"/>
          <a:stretch>
            <a:fillRect/>
          </a:stretch>
        </p:blipFill>
        <p:spPr bwMode="auto">
          <a:xfrm>
            <a:off x="4206069" y="285729"/>
            <a:ext cx="4652211" cy="90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500034" y="214290"/>
            <a:ext cx="828680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Аналитическое агентство «ИМИДЖ-ФАКТОР»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                                                                                               г. Иваново, ул. Жарова, д. 10, 3 этаж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Тел./факс + 7 (4932) 355-905, 308-678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	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e-mail: image-factor@ivpost.ru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www.image-factor.ru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Содержимое 2"/>
          <p:cNvSpPr>
            <a:spLocks noGrp="1"/>
          </p:cNvSpPr>
          <p:nvPr>
            <p:ph idx="1"/>
          </p:nvPr>
        </p:nvSpPr>
        <p:spPr>
          <a:xfrm>
            <a:off x="0" y="5000636"/>
            <a:ext cx="9144000" cy="428628"/>
          </a:xfrm>
        </p:spPr>
        <p:txBody>
          <a:bodyPr>
            <a:no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ru-RU" sz="1400" b="1" dirty="0" smtClean="0">
                <a:ea typeface="Times New Roman"/>
                <a:cs typeface="Times New Roman"/>
              </a:rPr>
              <a:t>Рис. </a:t>
            </a:r>
            <a:r>
              <a:rPr lang="ru-RU" sz="1400" b="1" dirty="0" smtClean="0">
                <a:ea typeface="Times New Roman"/>
                <a:cs typeface="Times New Roman"/>
              </a:rPr>
              <a:t>16. </a:t>
            </a:r>
            <a:r>
              <a:rPr lang="ru-RU" sz="1400" dirty="0" smtClean="0">
                <a:ea typeface="Times New Roman"/>
              </a:rPr>
              <a:t>Наиболее актуальные, с точки зрения респондентов-экспертов, каналы профессиональной </a:t>
            </a:r>
            <a:endParaRPr lang="ru-RU" sz="1400" dirty="0" smtClean="0">
              <a:ea typeface="Times New Roman"/>
            </a:endParaRPr>
          </a:p>
          <a:p>
            <a:pPr algn="ctr">
              <a:spcAft>
                <a:spcPts val="0"/>
              </a:spcAft>
              <a:buNone/>
            </a:pPr>
            <a:r>
              <a:rPr lang="ru-RU" sz="1400" dirty="0" smtClean="0">
                <a:ea typeface="Times New Roman"/>
              </a:rPr>
              <a:t>коммуникации </a:t>
            </a:r>
            <a:r>
              <a:rPr lang="ru-RU" sz="1400" dirty="0" smtClean="0">
                <a:ea typeface="Times New Roman"/>
              </a:rPr>
              <a:t>для представителей социально ориентированных некоммерческих организаций, </a:t>
            </a:r>
            <a:endParaRPr lang="ru-RU" sz="1400" dirty="0" smtClean="0">
              <a:ea typeface="Times New Roman"/>
            </a:endParaRPr>
          </a:p>
          <a:p>
            <a:pPr algn="ctr">
              <a:spcAft>
                <a:spcPts val="0"/>
              </a:spcAft>
              <a:buNone/>
            </a:pPr>
            <a:r>
              <a:rPr lang="ru-RU" sz="1400" dirty="0" smtClean="0">
                <a:ea typeface="Times New Roman"/>
              </a:rPr>
              <a:t>а </a:t>
            </a:r>
            <a:r>
              <a:rPr lang="ru-RU" sz="1400" dirty="0" smtClean="0">
                <a:ea typeface="Times New Roman"/>
              </a:rPr>
              <a:t>также их использование</a:t>
            </a:r>
            <a:r>
              <a:rPr lang="ru-RU" sz="1400" dirty="0" smtClean="0">
                <a:ea typeface="Times New Roman"/>
              </a:rPr>
              <a:t>, </a:t>
            </a:r>
            <a:r>
              <a:rPr lang="ru-RU" sz="1400" i="1" dirty="0" smtClean="0">
                <a:ea typeface="Times New Roman"/>
              </a:rPr>
              <a:t>%</a:t>
            </a:r>
            <a:endParaRPr lang="ru-RU" sz="1900" dirty="0"/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1828800" y="1890712"/>
          <a:ext cx="5486400" cy="3076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ransition>
    <p:newsflash/>
    <p:sndAc>
      <p:stSnd>
        <p:snd r:embed="rId3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Documents and Settings\Admin\Рабочий стол\фон низ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357958"/>
            <a:ext cx="9144000" cy="168978"/>
          </a:xfrm>
          <a:prstGeom prst="rect">
            <a:avLst/>
          </a:prstGeom>
          <a:noFill/>
        </p:spPr>
      </p:pic>
      <p:pic>
        <p:nvPicPr>
          <p:cNvPr id="12290" name="Рисунок 2" descr="цв полоса без фона"/>
          <p:cNvPicPr>
            <a:picLocks noChangeAspect="1" noChangeArrowheads="1"/>
          </p:cNvPicPr>
          <p:nvPr/>
        </p:nvPicPr>
        <p:blipFill>
          <a:blip r:embed="rId5" cstate="print"/>
          <a:srcRect b="85854"/>
          <a:stretch>
            <a:fillRect/>
          </a:stretch>
        </p:blipFill>
        <p:spPr bwMode="auto">
          <a:xfrm>
            <a:off x="4206069" y="285729"/>
            <a:ext cx="4652211" cy="90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500034" y="214290"/>
            <a:ext cx="828680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Аналитическое агентство «ИМИДЖ-ФАКТОР»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                                                                                               г. Иваново, ул. Жарова, д. 10, 3 этаж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Тел./факс + 7 (4932) 355-905, 308-678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		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e-mail: image-factor@ivpost.ru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www.image-factor.ru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Содержимое 1"/>
          <p:cNvSpPr txBox="1">
            <a:spLocks/>
          </p:cNvSpPr>
          <p:nvPr/>
        </p:nvSpPr>
        <p:spPr>
          <a:xfrm>
            <a:off x="357158" y="1142984"/>
            <a:ext cx="8429716" cy="49292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87313" indent="1588" algn="ctr">
              <a:lnSpc>
                <a:spcPct val="150000"/>
              </a:lnSpc>
              <a:spcBef>
                <a:spcPct val="20000"/>
              </a:spcBef>
              <a:defRPr/>
            </a:pPr>
            <a:r>
              <a:rPr lang="ru-RU" sz="1600" b="1" dirty="0" smtClean="0"/>
              <a:t>Практические рекомендации:</a:t>
            </a:r>
          </a:p>
          <a:p>
            <a:pPr marL="87313" indent="1588" algn="just">
              <a:spcBef>
                <a:spcPct val="20000"/>
              </a:spcBef>
              <a:buFontTx/>
              <a:buChar char="-"/>
              <a:defRPr/>
            </a:pPr>
            <a:r>
              <a:rPr lang="ru-RU" sz="1600" dirty="0" smtClean="0"/>
              <a:t> поскольку </a:t>
            </a:r>
            <a:r>
              <a:rPr lang="ru-RU" sz="1600" dirty="0" smtClean="0"/>
              <a:t>информация о работе НКО, распространяемая непосредственно участниками (членами) общественных организаций, отмечалась гражданами реже всего, то стоит подумать об активизации такой работы среди </a:t>
            </a:r>
            <a:r>
              <a:rPr lang="ru-RU" sz="1600" dirty="0" smtClean="0"/>
              <a:t>населения;</a:t>
            </a:r>
          </a:p>
          <a:p>
            <a:pPr marL="87313" indent="1588" algn="just">
              <a:spcBef>
                <a:spcPct val="20000"/>
              </a:spcBef>
              <a:buFontTx/>
              <a:buChar char="-"/>
              <a:defRPr/>
            </a:pPr>
            <a:r>
              <a:rPr lang="ru-RU" sz="1600" dirty="0" smtClean="0"/>
              <a:t> необходимо </a:t>
            </a:r>
            <a:r>
              <a:rPr lang="ru-RU" sz="1600" dirty="0" smtClean="0"/>
              <a:t>уделить особое внимание широкой популяризации целей и задач добровольчества </a:t>
            </a:r>
            <a:r>
              <a:rPr lang="ru-RU" sz="1600" dirty="0" smtClean="0"/>
              <a:t>(как </a:t>
            </a:r>
            <a:r>
              <a:rPr lang="ru-RU" sz="1600" dirty="0" smtClean="0"/>
              <a:t>правильного (модного) образца поведения, доступного каждому жителю региона в меру своих сил и способностей</a:t>
            </a:r>
            <a:r>
              <a:rPr lang="ru-RU" sz="1600" dirty="0" smtClean="0"/>
              <a:t>);</a:t>
            </a:r>
          </a:p>
          <a:p>
            <a:pPr marL="87313" indent="1588" algn="just">
              <a:spcBef>
                <a:spcPct val="20000"/>
              </a:spcBef>
              <a:buFontTx/>
              <a:buChar char="-"/>
              <a:defRPr/>
            </a:pPr>
            <a:r>
              <a:rPr lang="ru-RU" sz="1600" dirty="0" smtClean="0"/>
              <a:t> </a:t>
            </a:r>
            <a:r>
              <a:rPr lang="ru-RU" sz="1600" dirty="0" smtClean="0"/>
              <a:t>для минимизации существующего общественного негатива по отношению к НКО следует проводить широкую разъяснительную работу среди населения об основных направлениях (принципах) и результатах (достижениях</a:t>
            </a:r>
            <a:r>
              <a:rPr lang="ru-RU" sz="1600" dirty="0" smtClean="0"/>
              <a:t>) НКО;</a:t>
            </a:r>
          </a:p>
          <a:p>
            <a:pPr marL="87313" indent="1588" algn="just">
              <a:spcBef>
                <a:spcPct val="20000"/>
              </a:spcBef>
              <a:buFontTx/>
              <a:buChar char="-"/>
              <a:defRPr/>
            </a:pPr>
            <a:r>
              <a:rPr lang="ru-RU" sz="1600" dirty="0" smtClean="0"/>
              <a:t> </a:t>
            </a:r>
            <a:r>
              <a:rPr lang="ru-RU" sz="1600" dirty="0" smtClean="0"/>
              <a:t>стоит усилить работу по донесению до как можно большего числа </a:t>
            </a:r>
            <a:r>
              <a:rPr lang="ru-RU" sz="1600" dirty="0" smtClean="0"/>
              <a:t>граждан итогов </a:t>
            </a:r>
            <a:r>
              <a:rPr lang="ru-RU" sz="1600" dirty="0" smtClean="0"/>
              <a:t>работы Общественной палаты </a:t>
            </a:r>
            <a:r>
              <a:rPr lang="ru-RU" sz="1600" dirty="0" smtClean="0"/>
              <a:t>региона;</a:t>
            </a:r>
          </a:p>
          <a:p>
            <a:pPr marL="87313" indent="1588" algn="just">
              <a:spcBef>
                <a:spcPct val="20000"/>
              </a:spcBef>
              <a:buFontTx/>
              <a:buChar char="-"/>
              <a:defRPr/>
            </a:pPr>
            <a:r>
              <a:rPr lang="ru-RU" sz="1600" dirty="0" smtClean="0"/>
              <a:t> в муниципальные образования региона необходимо </a:t>
            </a:r>
            <a:r>
              <a:rPr lang="ru-RU" sz="1600" dirty="0" smtClean="0"/>
              <a:t>более активно транслировать успешный опыт функционирования и развития ТОСов городского округа </a:t>
            </a:r>
            <a:r>
              <a:rPr lang="ru-RU" sz="1600" dirty="0" smtClean="0"/>
              <a:t>Кострома;</a:t>
            </a:r>
          </a:p>
          <a:p>
            <a:pPr marL="87313" indent="1588" algn="just">
              <a:spcBef>
                <a:spcPct val="20000"/>
              </a:spcBef>
              <a:buFontTx/>
              <a:buChar char="-"/>
              <a:defRPr/>
            </a:pPr>
            <a:r>
              <a:rPr lang="ru-RU" sz="1600" dirty="0" smtClean="0"/>
              <a:t> </a:t>
            </a:r>
            <a:r>
              <a:rPr lang="ru-RU" sz="1600" dirty="0" smtClean="0"/>
              <a:t>стоит упрочить работу руководителей НКО по привлечению не только бюджетного </a:t>
            </a:r>
            <a:r>
              <a:rPr lang="ru-RU" sz="1600" dirty="0" smtClean="0"/>
              <a:t>финансирования, </a:t>
            </a:r>
            <a:r>
              <a:rPr lang="ru-RU" sz="1600" dirty="0" smtClean="0"/>
              <a:t>но и частного и коммерческого материального </a:t>
            </a:r>
            <a:r>
              <a:rPr lang="ru-RU" sz="1600" dirty="0" smtClean="0"/>
              <a:t>источника;</a:t>
            </a:r>
          </a:p>
          <a:p>
            <a:pPr marL="87313" indent="1588" algn="just">
              <a:spcBef>
                <a:spcPct val="20000"/>
              </a:spcBef>
              <a:buFontTx/>
              <a:buChar char="-"/>
              <a:defRPr/>
            </a:pPr>
            <a:r>
              <a:rPr lang="ru-RU" sz="1600" dirty="0" smtClean="0"/>
              <a:t> </a:t>
            </a:r>
            <a:r>
              <a:rPr lang="ru-RU" sz="1600" dirty="0" smtClean="0"/>
              <a:t>в силу своей востребованности и актуальности региональным властям в дальнейшем стоит продолжать практиковать </a:t>
            </a:r>
            <a:r>
              <a:rPr lang="ru-RU" sz="1600" dirty="0" smtClean="0"/>
              <a:t>такую форму </a:t>
            </a:r>
            <a:r>
              <a:rPr lang="ru-RU" sz="1600" dirty="0" smtClean="0"/>
              <a:t>взаимодействия с НКО Костромской </a:t>
            </a:r>
            <a:r>
              <a:rPr lang="ru-RU" sz="1600" dirty="0" smtClean="0"/>
              <a:t>области, как предоставления грантов на конкурсной основе.</a:t>
            </a:r>
            <a:endParaRPr lang="ru-RU" sz="1600" dirty="0" smtClean="0"/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indent="1588" algn="just">
              <a:lnSpc>
                <a:spcPct val="150000"/>
              </a:lnSpc>
              <a:spcBef>
                <a:spcPct val="20000"/>
              </a:spcBef>
              <a:defRPr/>
            </a:pPr>
            <a:endParaRPr lang="ru-RU" sz="1600" dirty="0" smtClean="0"/>
          </a:p>
          <a:p>
            <a:pPr marL="87313" marR="0" lvl="0" indent="1588" algn="just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600" b="0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newsflash/>
    <p:sndAc>
      <p:stSnd>
        <p:snd r:embed="rId3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928802"/>
            <a:ext cx="8286808" cy="4429156"/>
          </a:xfrm>
        </p:spPr>
        <p:txBody>
          <a:bodyPr>
            <a:normAutofit/>
          </a:bodyPr>
          <a:lstStyle/>
          <a:p>
            <a:pPr algn="ctr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accent1"/>
                </a:solidFill>
              </a:rPr>
              <a:t>Контактная информация</a:t>
            </a:r>
          </a:p>
          <a:p>
            <a:pPr algn="just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2000" dirty="0" smtClean="0"/>
              <a:t>Адрес: 153000, г. Иваново, ул. Жарова, д. 10, 3 этаж</a:t>
            </a:r>
          </a:p>
          <a:p>
            <a:pPr algn="just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2000" dirty="0" smtClean="0"/>
              <a:t>Тел./факс: (4932) 355-905, 308-678</a:t>
            </a:r>
          </a:p>
          <a:p>
            <a:pPr algn="just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2000" dirty="0" smtClean="0"/>
              <a:t>E-mail: </a:t>
            </a:r>
            <a:r>
              <a:rPr lang="en-US" sz="2000" dirty="0" smtClean="0"/>
              <a:t>image-factor@ivpost.ru</a:t>
            </a:r>
            <a:endParaRPr lang="ru-RU" sz="2000" dirty="0" smtClean="0"/>
          </a:p>
          <a:p>
            <a:pPr algn="just">
              <a:lnSpc>
                <a:spcPct val="160000"/>
              </a:lnSpc>
              <a:spcBef>
                <a:spcPts val="0"/>
              </a:spcBef>
              <a:buNone/>
            </a:pPr>
            <a:r>
              <a:rPr lang="en-US" sz="2000" dirty="0" smtClean="0"/>
              <a:t>URL: www.image-factor.ru</a:t>
            </a:r>
            <a:r>
              <a:rPr lang="ru-RU" sz="2000" dirty="0" smtClean="0"/>
              <a:t>, имидж-фактор.рф</a:t>
            </a:r>
          </a:p>
          <a:p>
            <a:pPr algn="just">
              <a:lnSpc>
                <a:spcPct val="160000"/>
              </a:lnSpc>
              <a:spcBef>
                <a:spcPts val="0"/>
              </a:spcBef>
              <a:buNone/>
            </a:pPr>
            <a:endParaRPr lang="ru-RU" sz="2200" dirty="0" smtClean="0"/>
          </a:p>
          <a:p>
            <a:pPr marL="0" indent="0" algn="ctr">
              <a:lnSpc>
                <a:spcPct val="16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chemeClr val="accent1"/>
                </a:solidFill>
              </a:rPr>
              <a:t>Благодарим за внимание!</a:t>
            </a:r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29698" name="Picture 2" descr="C:\Documents and Settings\Admin\Рабочий стол\фон верх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714488"/>
          </a:xfrm>
          <a:prstGeom prst="rect">
            <a:avLst/>
          </a:prstGeom>
          <a:noFill/>
        </p:spPr>
      </p:pic>
      <p:pic>
        <p:nvPicPr>
          <p:cNvPr id="29699" name="Picture 3" descr="C:\Documents and Settings\Admin\Рабочий стол\фон низ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357958"/>
            <a:ext cx="9144000" cy="168978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  <p:sndAc>
      <p:stSnd>
        <p:snd r:embed="rId2" name="camera.wav" builtIn="1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4796</TotalTime>
  <Words>2122</Words>
  <Application>Microsoft Office PowerPoint</Application>
  <PresentationFormat>Экран (4:3)</PresentationFormat>
  <Paragraphs>347</Paragraphs>
  <Slides>32</Slides>
  <Notes>31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Основные результаты проведения  социологического исследования на тему:  «О состоянии гражданского общества на территории Костромской области»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Алексей</cp:lastModifiedBy>
  <cp:revision>560</cp:revision>
  <dcterms:created xsi:type="dcterms:W3CDTF">2012-07-09T07:54:18Z</dcterms:created>
  <dcterms:modified xsi:type="dcterms:W3CDTF">2014-12-27T19:02:17Z</dcterms:modified>
</cp:coreProperties>
</file>